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672" r:id="rId2"/>
    <p:sldId id="690" r:id="rId3"/>
    <p:sldId id="665" r:id="rId4"/>
    <p:sldId id="313" r:id="rId5"/>
    <p:sldId id="766" r:id="rId6"/>
    <p:sldId id="692" r:id="rId7"/>
    <p:sldId id="745" r:id="rId8"/>
    <p:sldId id="750" r:id="rId9"/>
    <p:sldId id="749" r:id="rId10"/>
    <p:sldId id="748" r:id="rId11"/>
    <p:sldId id="747" r:id="rId12"/>
    <p:sldId id="746" r:id="rId13"/>
    <p:sldId id="751" r:id="rId14"/>
    <p:sldId id="752" r:id="rId15"/>
    <p:sldId id="754" r:id="rId16"/>
    <p:sldId id="756" r:id="rId17"/>
    <p:sldId id="757" r:id="rId18"/>
    <p:sldId id="758" r:id="rId19"/>
    <p:sldId id="759" r:id="rId20"/>
    <p:sldId id="762" r:id="rId21"/>
    <p:sldId id="763" r:id="rId22"/>
    <p:sldId id="764" r:id="rId23"/>
    <p:sldId id="765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67" r:id="rId33"/>
    <p:sldId id="777" r:id="rId34"/>
    <p:sldId id="768" r:id="rId35"/>
    <p:sldId id="778" r:id="rId36"/>
    <p:sldId id="787" r:id="rId37"/>
    <p:sldId id="779" r:id="rId38"/>
    <p:sldId id="780" r:id="rId39"/>
    <p:sldId id="782" r:id="rId40"/>
    <p:sldId id="783" r:id="rId41"/>
    <p:sldId id="784" r:id="rId42"/>
    <p:sldId id="785" r:id="rId43"/>
    <p:sldId id="788" r:id="rId44"/>
    <p:sldId id="781" r:id="rId45"/>
    <p:sldId id="791" r:id="rId46"/>
    <p:sldId id="789" r:id="rId47"/>
    <p:sldId id="790" r:id="rId48"/>
    <p:sldId id="792" r:id="rId49"/>
    <p:sldId id="794" r:id="rId50"/>
    <p:sldId id="795" r:id="rId51"/>
    <p:sldId id="797" r:id="rId52"/>
    <p:sldId id="755" r:id="rId53"/>
    <p:sldId id="801" r:id="rId54"/>
    <p:sldId id="786" r:id="rId55"/>
    <p:sldId id="793" r:id="rId56"/>
    <p:sldId id="796" r:id="rId57"/>
    <p:sldId id="798" r:id="rId58"/>
    <p:sldId id="799" r:id="rId59"/>
    <p:sldId id="800" r:id="rId60"/>
    <p:sldId id="288" r:id="rId6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BABCBE"/>
    <a:srgbClr val="000000"/>
    <a:srgbClr val="747679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68" autoAdjust="0"/>
    <p:restoredTop sz="86409" autoAdjust="0"/>
  </p:normalViewPr>
  <p:slideViewPr>
    <p:cSldViewPr snapToGrid="0" snapToObjects="1">
      <p:cViewPr varScale="1">
        <p:scale>
          <a:sx n="139" d="100"/>
          <a:sy n="139" d="100"/>
        </p:scale>
        <p:origin x="411" y="72"/>
      </p:cViewPr>
      <p:guideLst/>
    </p:cSldViewPr>
  </p:slideViewPr>
  <p:outlineViewPr>
    <p:cViewPr>
      <p:scale>
        <a:sx n="33" d="100"/>
        <a:sy n="33" d="100"/>
      </p:scale>
      <p:origin x="0" y="-27753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12/1/2020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12/1/2020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56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List of ballots *might* include more than one – in which case you must choose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5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Search capability is limited</a:t>
            </a:r>
            <a:r>
              <a:rPr lang="en-CA" baseline="0" dirty="0"/>
              <a:t> for anonymous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915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10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71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86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18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538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01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D32B-AC31-014C-9B37-269165932E69}"/>
              </a:ext>
            </a:extLst>
          </p:cNvPr>
          <p:cNvSpPr txBox="1"/>
          <p:nvPr userDrawn="1"/>
        </p:nvSpPr>
        <p:spPr>
          <a:xfrm>
            <a:off x="8572952" y="4869096"/>
            <a:ext cx="307127" cy="1620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75" b="0" baseline="0" smtClean="0">
                <a:solidFill>
                  <a:schemeClr val="bg1"/>
                </a:solidFill>
              </a:rPr>
              <a:pPr algn="r"/>
              <a:t>‹#›</a:t>
            </a:fld>
            <a:r>
              <a:rPr lang="en-US" sz="975" b="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4D189-1D9C-4C1F-A968-52F489856798}"/>
              </a:ext>
            </a:extLst>
          </p:cNvPr>
          <p:cNvSpPr/>
          <p:nvPr userDrawn="1"/>
        </p:nvSpPr>
        <p:spPr>
          <a:xfrm>
            <a:off x="0" y="4867707"/>
            <a:ext cx="9144000" cy="141278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D1819-E0D0-4F72-A90C-5F6733561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7392" y="74499"/>
            <a:ext cx="1951404" cy="2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41278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69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56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89E690-CFF0-41B7-8BF8-A073807ADAAF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2F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3820886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EA367A9-4B32-4611-B117-2E8AB9A49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7121" y="1497928"/>
            <a:ext cx="3788229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27D2D5-19CC-4ED8-B744-DC83CD4EA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1342" y="135776"/>
            <a:ext cx="2028737" cy="191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5402CC-FA70-4D45-BD1A-2FC8BEE4AEF3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A7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3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552728" cy="864096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9474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AAEB57-EA31-463F-AA51-CFB0E577D04D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2F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2BE11-9936-493A-BE7D-E7EF9E7A4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1342" y="135776"/>
            <a:ext cx="2028737" cy="1919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7DAC4C-403E-4FC9-818E-4D9E4EFCEAD9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A7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8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A64B2-87EF-400B-85F1-62AEE19B7BDD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2F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859231" y="1497928"/>
            <a:ext cx="5656119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73728" y="1910722"/>
            <a:ext cx="1440872" cy="1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22EB1-4D08-4A1D-8BC8-24D8A0B49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1342" y="135776"/>
            <a:ext cx="2028737" cy="1919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84220-82CD-4A1F-8D8C-B09D48F6F3A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A7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jira.hl7.or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hl7.org/secure/Dashboard.jspa?selectPageId=1100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at.fhir.org/#narrow/stream/184932-JIRA.2FConfluence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Jira Balloting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Navigating the process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  <a:p>
            <a:r>
              <a:rPr lang="en-US" dirty="0"/>
              <a:t>December 1, 2020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© 2020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54E1-9E19-402E-A939-030B8B61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54A2-A725-4BCD-A43F-AAC05CED8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4" y="1357310"/>
            <a:ext cx="8228883" cy="3098780"/>
          </a:xfrm>
        </p:spPr>
        <p:txBody>
          <a:bodyPr/>
          <a:lstStyle/>
          <a:p>
            <a:pPr lvl="0"/>
            <a:r>
              <a:rPr lang="en-CA" sz="1800" dirty="0"/>
              <a:t>gForge</a:t>
            </a:r>
          </a:p>
          <a:p>
            <a:pPr lvl="1"/>
            <a:r>
              <a:rPr lang="en-CA" sz="1600" dirty="0"/>
              <a:t>All feedback in one place</a:t>
            </a:r>
          </a:p>
          <a:p>
            <a:pPr lvl="1"/>
            <a:r>
              <a:rPr lang="en-CA" sz="1600" dirty="0"/>
              <a:t>Import feedback from ballot spreadsheets</a:t>
            </a:r>
          </a:p>
          <a:p>
            <a:pPr lvl="1"/>
            <a:r>
              <a:rPr lang="en-CA" sz="1600" dirty="0"/>
              <a:t>Discrete data allows search</a:t>
            </a:r>
          </a:p>
          <a:p>
            <a:pPr lvl="1"/>
            <a:r>
              <a:rPr lang="en-CA" sz="1600" dirty="0"/>
              <a:t>Audit to trace who changed what when</a:t>
            </a:r>
          </a:p>
          <a:p>
            <a:pPr lvl="1"/>
            <a:r>
              <a:rPr lang="en-CA" sz="1600" dirty="0"/>
              <a:t>But</a:t>
            </a:r>
          </a:p>
          <a:p>
            <a:pPr lvl="2"/>
            <a:r>
              <a:rPr lang="en-CA" sz="1600" dirty="0"/>
              <a:t>Dropdowns hard to maintain</a:t>
            </a:r>
          </a:p>
          <a:p>
            <a:pPr lvl="2"/>
            <a:r>
              <a:rPr lang="en-CA" sz="1600" dirty="0"/>
              <a:t>Dropdowns work for core, but not IGs</a:t>
            </a:r>
          </a:p>
          <a:p>
            <a:pPr lvl="2"/>
            <a:r>
              <a:rPr lang="en-CA" sz="1600" dirty="0"/>
              <a:t>Ballot imports clunky (rely on screen-scraping)</a:t>
            </a:r>
          </a:p>
          <a:p>
            <a:pPr lvl="2"/>
            <a:r>
              <a:rPr lang="en-CA" sz="1600" dirty="0"/>
              <a:t>Ballot imports painful (lots of manual clean-up)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9BD2B-E59B-4158-88C4-7A439E968A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5BE7D-AE53-47F5-BEF6-DFD393ABD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871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0930-4BFB-4A67-9F57-9413C773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8E4C8-1A3D-4FCF-AA56-1C0F30731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Jira</a:t>
            </a:r>
          </a:p>
          <a:p>
            <a:pPr lvl="1"/>
            <a:r>
              <a:rPr lang="en-CA" dirty="0"/>
              <a:t>Comes with API support</a:t>
            </a:r>
          </a:p>
          <a:p>
            <a:pPr lvl="1"/>
            <a:r>
              <a:rPr lang="en-CA" dirty="0"/>
              <a:t>Improved/more reliable spreadsheet import</a:t>
            </a:r>
          </a:p>
          <a:p>
            <a:pPr lvl="1"/>
            <a:r>
              <a:rPr lang="en-CA" dirty="0"/>
              <a:t>Drop-downs for all IG</a:t>
            </a:r>
          </a:p>
          <a:p>
            <a:pPr lvl="1"/>
            <a:r>
              <a:rPr lang="en-CA" dirty="0"/>
              <a:t>But</a:t>
            </a:r>
          </a:p>
          <a:p>
            <a:pPr lvl="2"/>
            <a:r>
              <a:rPr lang="en-CA" dirty="0"/>
              <a:t>Ballot imports still hard to maintain</a:t>
            </a:r>
          </a:p>
          <a:p>
            <a:pPr lvl="2"/>
            <a:r>
              <a:rPr lang="en-CA" dirty="0"/>
              <a:t>Only supported FHIR</a:t>
            </a:r>
          </a:p>
          <a:p>
            <a:pPr lvl="2"/>
            <a:r>
              <a:rPr lang="en-CA" dirty="0"/>
              <a:t>Jira submission + spreadsheet confusing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988E-4267-4936-BC50-7B8AAA0C8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55A72-EE34-4B91-9550-6EC2BE2FF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359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2389-85B7-41FF-AB3E-F19DF705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4E30C-6620-4A8F-B4DA-B090BAA0C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Jira feedback &amp; balloting for all</a:t>
            </a:r>
          </a:p>
          <a:p>
            <a:pPr lvl="1"/>
            <a:r>
              <a:rPr lang="en-CA" dirty="0"/>
              <a:t>Jira project for all* product families</a:t>
            </a:r>
          </a:p>
          <a:p>
            <a:pPr lvl="1"/>
            <a:r>
              <a:rPr lang="en-CA" dirty="0"/>
              <a:t>No requirement to submit spreadsheets</a:t>
            </a:r>
          </a:p>
          <a:p>
            <a:pPr lvl="1"/>
            <a:r>
              <a:rPr lang="en-CA" dirty="0"/>
              <a:t>Manage votes directly in Jira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(This is our focus today)</a:t>
            </a:r>
          </a:p>
          <a:p>
            <a:pPr lvl="1"/>
            <a:r>
              <a:rPr lang="en-CA" dirty="0"/>
              <a:t>But</a:t>
            </a:r>
          </a:p>
          <a:p>
            <a:pPr lvl="2"/>
            <a:r>
              <a:rPr lang="en-CA" dirty="0"/>
              <a:t>Still need to use ballot desktop for sign-up</a:t>
            </a:r>
          </a:p>
          <a:p>
            <a:pPr lvl="3"/>
            <a:r>
              <a:rPr lang="en-CA" dirty="0"/>
              <a:t>ANSI management still happens through ballot desktop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F8E5-2777-4752-B330-C7DFA1F26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1F5E7-9D31-47A4-92B0-E576F2A85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827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F4E3-CDCE-4544-995F-BD72B3A8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0757-DDF1-4FCB-B39C-7C7CD1006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Retire</a:t>
            </a:r>
            <a:r>
              <a:rPr lang="en-CA" baseline="0" dirty="0"/>
              <a:t> ballot desktop</a:t>
            </a:r>
          </a:p>
          <a:p>
            <a:pPr lvl="1"/>
            <a:r>
              <a:rPr lang="en-CA" dirty="0"/>
              <a:t>Ballot setup (Notice of Intent to Ballot) in Jira</a:t>
            </a:r>
          </a:p>
          <a:p>
            <a:pPr lvl="1"/>
            <a:r>
              <a:rPr lang="en-CA" dirty="0"/>
              <a:t>Ballot sign-up in Jira</a:t>
            </a:r>
          </a:p>
          <a:p>
            <a:pPr lvl="1"/>
            <a:r>
              <a:rPr lang="en-CA" dirty="0"/>
              <a:t>Final ballot results in Jira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NOTE: timing and funding of this to be confirmed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11378-C061-4526-B967-869312811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E7B4-F1C5-413F-961B-F89B2CE9A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059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B737-BEE1-4EF9-9D13-4F8A088B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47B1-AA01-47F2-9F52-FA1A7127D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U.S. ONC provided funding for:</a:t>
            </a:r>
          </a:p>
          <a:p>
            <a:pPr lvl="1"/>
            <a:r>
              <a:rPr lang="en-CA" dirty="0"/>
              <a:t>initial migration from gForge to Jira</a:t>
            </a:r>
          </a:p>
          <a:p>
            <a:pPr lvl="1"/>
            <a:r>
              <a:rPr lang="en-CA" dirty="0"/>
              <a:t>The</a:t>
            </a:r>
            <a:r>
              <a:rPr lang="en-CA" baseline="0" dirty="0"/>
              <a:t> forthcoming rollout of Jira balloting for FHIR and other product families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58828-35F7-4567-A5A9-1E18E127CD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FD788-DA99-4291-958E-0C7FBB6F5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765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A0C4-879C-4C15-97CE-A32C5CE0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Jira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7822B-0AA8-4A12-9717-F8E2C166A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CD747-062E-42CC-9E83-A9EA919A9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541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0EC-77C2-4BB0-8AE5-435B04CA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Jira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EB69-B294-40B5-A4DB-ED4E2F8A7F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Issue management tool made by Atlassian</a:t>
            </a:r>
          </a:p>
          <a:p>
            <a:pPr lvl="1"/>
            <a:r>
              <a:rPr lang="en-CA" dirty="0"/>
              <a:t>Same</a:t>
            </a:r>
            <a:r>
              <a:rPr lang="en-CA" baseline="0" dirty="0"/>
              <a:t> company who makes Confluence</a:t>
            </a:r>
          </a:p>
          <a:p>
            <a:pPr lvl="0"/>
            <a:r>
              <a:rPr lang="en-CA" dirty="0"/>
              <a:t>HL7 has a free license because we’re a non-profit</a:t>
            </a:r>
          </a:p>
          <a:p>
            <a:pPr lvl="0"/>
            <a:r>
              <a:rPr lang="en-CA" dirty="0"/>
              <a:t>Tool allows lots</a:t>
            </a:r>
            <a:r>
              <a:rPr lang="en-CA" baseline="0" dirty="0"/>
              <a:t> of customization &amp;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4E8D8-C811-4131-A152-C94BDE19FF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A82AB-C6D5-4C80-82A6-2A6586D2F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460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58AC-F335-41C2-BCF6-F2C20958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Jira and HL7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05FE-AE4C-4963-8F4B-452B807FD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HL7 is migrating all ‘tracking’ activities from gForge to Jira</a:t>
            </a:r>
          </a:p>
          <a:p>
            <a:pPr lvl="1"/>
            <a:r>
              <a:rPr lang="en-CA" dirty="0"/>
              <a:t>Some simple tooling</a:t>
            </a:r>
            <a:r>
              <a:rPr lang="en-CA" baseline="0" dirty="0"/>
              <a:t> feedback will remain in Git</a:t>
            </a:r>
            <a:endParaRPr lang="en-CA" dirty="0"/>
          </a:p>
          <a:p>
            <a:r>
              <a:rPr lang="en-CA" dirty="0"/>
              <a:t>Jira is used</a:t>
            </a:r>
            <a:r>
              <a:rPr lang="en-CA" baseline="0" dirty="0"/>
              <a:t> for PSSs, Terminology and other feedback mechanisms</a:t>
            </a:r>
          </a:p>
          <a:p>
            <a:r>
              <a:rPr lang="en-CA" baseline="0" dirty="0">
                <a:hlinkClick r:id="rId2"/>
              </a:rPr>
              <a:t>http://jira.hl7.org</a:t>
            </a:r>
            <a:endParaRPr lang="en-CA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85B7-5A5F-4A69-961F-DEE655A25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E6506-74E8-48B3-949D-77F40556B0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097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C3FC-7C98-41C2-879C-C53D0CB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99B1A-E9DD-4BFE-A6CF-E929332D3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Read-only access is </a:t>
            </a:r>
            <a:r>
              <a:rPr lang="en-CA" baseline="0" dirty="0"/>
              <a:t>anonymous users</a:t>
            </a:r>
          </a:p>
          <a:p>
            <a:r>
              <a:rPr lang="en-CA" dirty="0"/>
              <a:t>HL7 Jira account required to</a:t>
            </a:r>
          </a:p>
          <a:p>
            <a:pPr lvl="1"/>
            <a:r>
              <a:rPr lang="en-CA" baseline="0" dirty="0"/>
              <a:t>Create</a:t>
            </a:r>
            <a:r>
              <a:rPr lang="en-CA" dirty="0"/>
              <a:t> issues</a:t>
            </a:r>
          </a:p>
          <a:p>
            <a:pPr lvl="1"/>
            <a:r>
              <a:rPr lang="en-CA" baseline="0" dirty="0"/>
              <a:t>Comment</a:t>
            </a:r>
            <a:r>
              <a:rPr lang="en-CA" dirty="0"/>
              <a:t> on issues</a:t>
            </a:r>
          </a:p>
          <a:p>
            <a:pPr lvl="1"/>
            <a:r>
              <a:rPr lang="en-CA" baseline="0" dirty="0"/>
              <a:t>Manage</a:t>
            </a:r>
            <a:r>
              <a:rPr lang="en-CA" dirty="0"/>
              <a:t> issues</a:t>
            </a:r>
            <a:endParaRPr lang="en-CA" baseline="0" dirty="0"/>
          </a:p>
          <a:p>
            <a:pPr lvl="0"/>
            <a:r>
              <a:rPr lang="en-CA" baseline="0" dirty="0"/>
              <a:t>HL7</a:t>
            </a:r>
            <a:r>
              <a:rPr lang="en-CA" dirty="0"/>
              <a:t> Jira accounts are free</a:t>
            </a:r>
          </a:p>
          <a:p>
            <a:pPr lvl="0"/>
            <a:r>
              <a:rPr lang="en-CA" dirty="0"/>
              <a:t>HL7 Jira accounts are </a:t>
            </a:r>
            <a:r>
              <a:rPr lang="en-CA" b="1" dirty="0"/>
              <a:t>not</a:t>
            </a:r>
            <a:r>
              <a:rPr lang="en-CA" b="0" dirty="0"/>
              <a:t> the same as your HL7 account</a:t>
            </a:r>
          </a:p>
          <a:p>
            <a:pPr lvl="1"/>
            <a:r>
              <a:rPr lang="en-CA" dirty="0"/>
              <a:t>But are the same as your Confluence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E34F8-FCEB-40EE-8014-4607FDFF6F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64E75-3889-476B-80F4-C31EB35FB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692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911C-C75F-489E-B650-E3F8F9DF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E62A8-BC0C-4D46-9A78-A2357696C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5669786" cy="3098780"/>
          </a:xfrm>
        </p:spPr>
        <p:txBody>
          <a:bodyPr/>
          <a:lstStyle/>
          <a:p>
            <a:r>
              <a:rPr lang="en-CA" dirty="0"/>
              <a:t>Group issues related to a particular topic</a:t>
            </a:r>
          </a:p>
          <a:p>
            <a:r>
              <a:rPr lang="en-CA" dirty="0"/>
              <a:t>There</a:t>
            </a:r>
            <a:r>
              <a:rPr lang="en-CA" baseline="0" dirty="0"/>
              <a:t> are 6 related to balloting:</a:t>
            </a:r>
          </a:p>
          <a:p>
            <a:pPr lvl="1"/>
            <a:r>
              <a:rPr lang="en-CA" dirty="0"/>
              <a:t>BALDEF – defines ballots</a:t>
            </a:r>
          </a:p>
          <a:p>
            <a:pPr lvl="1"/>
            <a:r>
              <a:rPr lang="en-CA" dirty="0"/>
              <a:t>BALLOT – submissions &amp; votes</a:t>
            </a:r>
          </a:p>
          <a:p>
            <a:pPr lvl="1"/>
            <a:r>
              <a:rPr lang="en-CA" dirty="0"/>
              <a:t>FHIR, CDA, V2, OTHER – capture comments</a:t>
            </a:r>
          </a:p>
          <a:p>
            <a:pPr lvl="0"/>
            <a:r>
              <a:rPr lang="en-CA" dirty="0"/>
              <a:t>Others</a:t>
            </a:r>
          </a:p>
          <a:p>
            <a:pPr lvl="1"/>
            <a:r>
              <a:rPr lang="en-CA" dirty="0"/>
              <a:t>NEWID, PSS, UP,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96541-0281-40CE-8C36-B838603B3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345EB-53CC-44F8-9D3E-B5B8783EC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07C1-0085-44A2-A93B-972C9B05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65" y="252118"/>
            <a:ext cx="2620478" cy="34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Principle developer of HL7’s Jira feedback &amp; balloting solution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2020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7BD-B3D4-4344-8E56-0A4192A3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0E99C-4789-4FB9-8086-0D4986FC3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Records created within a project</a:t>
            </a:r>
          </a:p>
          <a:p>
            <a:r>
              <a:rPr lang="en-CA" dirty="0"/>
              <a:t>Have an ‘id’ that</a:t>
            </a:r>
            <a:r>
              <a:rPr lang="en-CA" baseline="0" dirty="0"/>
              <a:t> starts with the project key</a:t>
            </a:r>
          </a:p>
          <a:p>
            <a:pPr lvl="1"/>
            <a:r>
              <a:rPr lang="en-CA" dirty="0"/>
              <a:t>E.g. FHIR-12345, BALLOT-7890</a:t>
            </a:r>
          </a:p>
          <a:p>
            <a:pPr lvl="0"/>
            <a:r>
              <a:rPr lang="en-CA" dirty="0"/>
              <a:t>Have a ‘summary’</a:t>
            </a:r>
          </a:p>
          <a:p>
            <a:pPr lvl="0"/>
            <a:r>
              <a:rPr lang="en-CA" dirty="0"/>
              <a:t>Have a status</a:t>
            </a:r>
          </a:p>
          <a:p>
            <a:pPr lvl="0"/>
            <a:r>
              <a:rPr lang="en-CA" dirty="0"/>
              <a:t>Can be linked</a:t>
            </a:r>
          </a:p>
          <a:p>
            <a:pPr lvl="0"/>
            <a:r>
              <a:rPr lang="en-CA" dirty="0"/>
              <a:t>Can be commented on (sometimes)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0B59D-58FF-43CC-A683-63814F0ED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62C70-CB31-4E15-8849-EDD220B8C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871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81DD-87A7-4675-A114-83274642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9123F-9787-4508-9F1F-66CDFD224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21AAF-57D6-44E9-83B6-ED1FDC75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A208C-3BBB-4CCE-BC72-3EE788D20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532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7F34-E6A2-402A-B528-56462CEF7E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CD74D-E873-4DC9-A8B5-EA6844BA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7" name="Diagram">
            <a:extLst>
              <a:ext uri="{FF2B5EF4-FFF2-40B4-BE49-F238E27FC236}">
                <a16:creationId xmlns:a16="http://schemas.microsoft.com/office/drawing/2014/main" id="{46C8AFA3-B6EC-4623-AF6B-C59763E9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0" y="119432"/>
            <a:ext cx="8489528" cy="4446277"/>
          </a:xfrm>
          <a:prstGeom prst="rect">
            <a:avLst/>
          </a:prstGeom>
        </p:spPr>
      </p:pic>
      <p:grpSp>
        <p:nvGrpSpPr>
          <p:cNvPr id="10" name="Id">
            <a:extLst>
              <a:ext uri="{FF2B5EF4-FFF2-40B4-BE49-F238E27FC236}">
                <a16:creationId xmlns:a16="http://schemas.microsoft.com/office/drawing/2014/main" id="{89E1817A-414F-4CEF-90EA-E69F738C886E}"/>
              </a:ext>
            </a:extLst>
          </p:cNvPr>
          <p:cNvGrpSpPr/>
          <p:nvPr/>
        </p:nvGrpSpPr>
        <p:grpSpPr>
          <a:xfrm>
            <a:off x="650993" y="703102"/>
            <a:ext cx="6288729" cy="610172"/>
            <a:chOff x="650993" y="703102"/>
            <a:chExt cx="6288729" cy="61017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459BDBB-65B9-468C-9E6F-156E8ADFBB8E}"/>
                </a:ext>
              </a:extLst>
            </p:cNvPr>
            <p:cNvSpPr/>
            <p:nvPr/>
          </p:nvSpPr>
          <p:spPr>
            <a:xfrm>
              <a:off x="650993" y="1049867"/>
              <a:ext cx="613363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5E607C-1CE6-4FAA-B3F3-19D8EA6573CD}"/>
                </a:ext>
              </a:extLst>
            </p:cNvPr>
            <p:cNvSpPr/>
            <p:nvPr/>
          </p:nvSpPr>
          <p:spPr>
            <a:xfrm>
              <a:off x="6227949" y="703102"/>
              <a:ext cx="711773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Summary">
            <a:extLst>
              <a:ext uri="{FF2B5EF4-FFF2-40B4-BE49-F238E27FC236}">
                <a16:creationId xmlns:a16="http://schemas.microsoft.com/office/drawing/2014/main" id="{1FF080A6-FB85-439B-B2CD-663418071B18}"/>
              </a:ext>
            </a:extLst>
          </p:cNvPr>
          <p:cNvGrpSpPr/>
          <p:nvPr/>
        </p:nvGrpSpPr>
        <p:grpSpPr>
          <a:xfrm>
            <a:off x="650993" y="966509"/>
            <a:ext cx="6722099" cy="810287"/>
            <a:chOff x="650993" y="966509"/>
            <a:chExt cx="6722099" cy="81028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CC9EE6B-0723-4EBB-B859-076A049D2484}"/>
                </a:ext>
              </a:extLst>
            </p:cNvPr>
            <p:cNvSpPr/>
            <p:nvPr/>
          </p:nvSpPr>
          <p:spPr>
            <a:xfrm>
              <a:off x="4562746" y="966509"/>
              <a:ext cx="2810346" cy="81028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2D8A483-0B58-4197-B3DF-B83720CFE319}"/>
                </a:ext>
              </a:extLst>
            </p:cNvPr>
            <p:cNvSpPr/>
            <p:nvPr/>
          </p:nvSpPr>
          <p:spPr>
            <a:xfrm>
              <a:off x="650993" y="1211401"/>
              <a:ext cx="2810346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Type">
            <a:extLst>
              <a:ext uri="{FF2B5EF4-FFF2-40B4-BE49-F238E27FC236}">
                <a16:creationId xmlns:a16="http://schemas.microsoft.com/office/drawing/2014/main" id="{93FD4975-BC1D-46B1-99B4-98F5EAE6755F}"/>
              </a:ext>
            </a:extLst>
          </p:cNvPr>
          <p:cNvGrpSpPr/>
          <p:nvPr/>
        </p:nvGrpSpPr>
        <p:grpSpPr>
          <a:xfrm>
            <a:off x="398590" y="1079697"/>
            <a:ext cx="4970801" cy="1851249"/>
            <a:chOff x="398590" y="1079697"/>
            <a:chExt cx="4970801" cy="18512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2E63FFE-F830-4825-954D-D4724738DBC1}"/>
                </a:ext>
              </a:extLst>
            </p:cNvPr>
            <p:cNvSpPr/>
            <p:nvPr/>
          </p:nvSpPr>
          <p:spPr>
            <a:xfrm>
              <a:off x="4206859" y="2667539"/>
              <a:ext cx="1162532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A1B0D0-9683-4CB0-B344-1AC4663536D4}"/>
                </a:ext>
              </a:extLst>
            </p:cNvPr>
            <p:cNvSpPr/>
            <p:nvPr/>
          </p:nvSpPr>
          <p:spPr>
            <a:xfrm>
              <a:off x="398590" y="1079697"/>
              <a:ext cx="313183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85EEA8-012F-438E-83C2-A4C11AAA3BE3}"/>
              </a:ext>
            </a:extLst>
          </p:cNvPr>
          <p:cNvSpPr/>
          <p:nvPr/>
        </p:nvSpPr>
        <p:spPr>
          <a:xfrm>
            <a:off x="4206859" y="3083346"/>
            <a:ext cx="1162532" cy="26340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30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1868E-45D8-44E0-B3A5-07C2FEC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Balloting Structures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49FC7-91A2-4168-B70C-68AF48CE0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ADF8E-3700-43D3-A5FC-B4C92CDF0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38274-8A75-4078-8753-38E765B43D6D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6567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Jira ballot organization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F8C637-10B2-40BD-8C42-E0EA12E70E42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3A8CE8-9A84-44E2-BC04-30A34C037C68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0D67E6-E904-48BB-A83A-CD87BCEC4D4D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F9D13D-5E41-4E60-A35C-03580C5C4129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2DD48-D4F3-4718-9EB7-96DBFD976A57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2D6C1-58FA-493A-AA0C-ABD63EFDF0CC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2E7DE1-929C-477F-85D8-A782A5515A44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406B0-0551-42ED-B96E-1F802B7B474E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3000BB-7D39-4387-9E71-1EB1AB7BFDD9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4FA01-D444-4BD9-9215-2AB7E52EDF76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E4AA61-4D52-4D99-8AE1-5149A7BD8736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EDCDDC-9DE2-49C6-B005-10D67E746EB6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E2DBB-913C-4D18-8FF6-6A3915ADAF46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D74A95-8658-4D01-A65C-916C45229B08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C653E7-DBB5-4052-AA90-F72F9D9A916A}"/>
                </a:ext>
              </a:extLst>
            </p:cNvPr>
            <p:cNvCxnSpPr>
              <a:cxnSpLocks/>
              <a:stCxn id="16" idx="0"/>
              <a:endCxn id="15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36E6A1D-441A-4CE7-B60E-3137C4853D66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EA107D-32D5-45E2-87E3-F79DF7B128F1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D97F8B-5195-4178-B9E4-34E65A209988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A29FB6-564B-4B9E-B999-3C4081F8408A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F659A4-98A9-4FCA-9F98-BAECDD6ACC75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8627DE-40BB-4F98-BB85-F03669F491F8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FD16D1-5B17-4A3F-B13E-997471B52E9B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ACB89D-7609-48DD-A27D-A97D670BE2BB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F669E4-9F6A-4B7F-A0BE-598F4C072373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85ECE0-54AB-4C74-A76A-0DF6F5E1A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4BC191B-4830-4CDC-90EC-213B0580E53D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7B138-1DA3-41C5-B16C-954157BDFB60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4CCF48-1212-4883-BF42-968DB5796BB4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8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8F5E9-2E7A-4E8F-B3DA-9ED478BE8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2365399" cy="3098780"/>
          </a:xfrm>
        </p:spPr>
        <p:txBody>
          <a:bodyPr/>
          <a:lstStyle/>
          <a:p>
            <a:r>
              <a:rPr lang="en-CA" dirty="0"/>
              <a:t>One per </a:t>
            </a:r>
            <a:br>
              <a:rPr lang="en-CA" dirty="0"/>
            </a:br>
            <a:r>
              <a:rPr lang="en-CA" dirty="0"/>
              <a:t>ballot</a:t>
            </a:r>
          </a:p>
          <a:p>
            <a:r>
              <a:rPr lang="en-CA" dirty="0"/>
              <a:t>Summarizes ballot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4BEAA8-50FA-420C-823F-6FA151788722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E2D0C2-03AE-499A-9D6B-7E24D892AAB2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CA7C11-90BA-4D9B-9FC0-2A3503038B0A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58B26C-91BC-41FA-A7D2-ECA3C130A74F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976B2B-7A67-4AD8-A09E-697DE0260B2D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060244-F448-467B-994E-AD370BAEE015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BBFE60-3AB4-4A21-8ABB-68F665B725B1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9AAA7E4-5639-4C3B-95E7-6C37C74DCE8B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0097740-5900-475B-9280-E449CEFD8158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1FB493-C166-4A58-BD97-A562EBED456F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80F2CCB-8C2F-4484-9483-59CE293D52D9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E9E4AA6-E7D0-4B65-BF45-3B5A1D14F5AC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AC9B50B-8664-45BA-B32D-EF6B92ACD91E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4396F17-E565-4EC2-9A9C-0883049762E7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056D9DA-3432-4E54-B4F4-9E0D8912C34C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7E00744-0E82-4DA0-92D6-BD256ED62BFF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A55AEC6-6324-40BC-8489-751BCB0B8872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9819A70-AE6E-4DA3-9A45-21160F41B959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A927655-CDF4-48A8-B56A-8E1CDEC18C6A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686FD5-0D45-4C01-9FD3-5094E22722D1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AEA509-8465-4E22-B66E-A605D81AA9B5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70BF71-7FD0-459D-921B-13657D2DC33F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D8C9CA-2487-4A66-B410-C0B4D2AB2489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B9435B-CFF3-46BE-9632-933C31B0BE08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F0AF3F5-BD48-4182-8A8C-65DD84F024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B46D179E-13F4-44F5-A623-5EE68EE86E69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C96075-99D9-48BB-93DB-B9809E4EF02D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A714E3-44AF-4512-BE75-0BF2F3F4B0A7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7CB0A-9562-4886-81AE-EA3431FBA6D5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2019-May US-Core STU 2 ballot</a:t>
            </a:r>
          </a:p>
        </p:txBody>
      </p:sp>
    </p:spTree>
    <p:extLst>
      <p:ext uri="{BB962C8B-B14F-4D97-AF65-F5344CB8AC3E}">
        <p14:creationId xmlns:p14="http://schemas.microsoft.com/office/powerpoint/2010/main" val="139957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 Submission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C16A67-62ED-4E43-AD26-3BD0E7792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738984" cy="3098780"/>
          </a:xfrm>
        </p:spPr>
        <p:txBody>
          <a:bodyPr/>
          <a:lstStyle/>
          <a:p>
            <a:r>
              <a:rPr lang="en-CA" dirty="0"/>
              <a:t>One per </a:t>
            </a:r>
            <a:br>
              <a:rPr lang="en-CA" dirty="0"/>
            </a:br>
            <a:r>
              <a:rPr lang="en-CA" dirty="0"/>
              <a:t>user per </a:t>
            </a:r>
            <a:br>
              <a:rPr lang="en-CA" dirty="0"/>
            </a:br>
            <a:r>
              <a:rPr lang="en-CA" dirty="0"/>
              <a:t>ballot</a:t>
            </a:r>
          </a:p>
          <a:p>
            <a:r>
              <a:rPr lang="en-CA" dirty="0"/>
              <a:t>Reflects overall vote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329568-141C-44E4-AFFD-F38BB0D3CADD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A47A61-9334-4527-998E-3CC8C3341BF9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B337FF0-C181-489A-9CD2-F4A722B6AA9F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0D3995-055D-4465-8584-B530C8B245BE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2CCC9E-C76B-4A0A-8CD3-2F7E8FEAE940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2680A34-5D2D-4B05-A8B9-7BD9AA15E89D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4BB81F1-32C6-4ED9-9BA0-D093F428F609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C88F2C-40AA-4CC0-88B8-3AC9B4DC1EB3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CD62E8-87A2-47BA-B9C6-40994F7A76B2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BE43D2-59A2-48E5-ADBE-41269A7DE29B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D10646-10C1-47D8-B466-DADA2B8FFD57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9FF215-5A93-4347-B190-BEBC3B47966A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08627BE-DDF3-4334-86EF-25550F1F060A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D14696-4D95-4D1C-A7EA-780690E138AB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1D6EFFD-572C-4BD4-8F13-5A24CFBABCEB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B28E05-3C08-4E18-943D-2C5E01E0617D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C2206B3-39AF-41C3-AAED-A3497884AB1D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57E2763-0AA2-4CE4-8004-92291135C01F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3121E7-2193-49D4-BA9B-56F1C1F52729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0729A8-4900-4C23-A599-412ECB548A93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F9B33E-127D-4399-85FC-DD4041FF758D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25C4011-D9F8-4DBA-945A-16873E62F477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A979EE-7912-44EC-8887-8DFAA40CDBBB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0DDDA5-CC8F-41F5-A83C-6EF7680B65EF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DE1C173-235D-4FD9-B5DE-887DFDD64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FF0A0966-DC79-453B-98C7-F577840BE99C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F4780B-3182-4C60-86C7-A506EAE9E094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43AB24-43B3-4325-91CD-56FB82E646A2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66F380A-F0CA-4E9F-9847-54D0EACEED43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2019-May US-Core R3.1 STU</a:t>
            </a:r>
          </a:p>
        </p:txBody>
      </p:sp>
    </p:spTree>
    <p:extLst>
      <p:ext uri="{BB962C8B-B14F-4D97-AF65-F5344CB8AC3E}">
        <p14:creationId xmlns:p14="http://schemas.microsoft.com/office/powerpoint/2010/main" val="362187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Change Proposal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05D68-D479-49F8-8B0A-3EA20B9F3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4687716" cy="3098780"/>
          </a:xfrm>
        </p:spPr>
        <p:txBody>
          <a:bodyPr/>
          <a:lstStyle/>
          <a:p>
            <a:r>
              <a:rPr lang="en-CA" sz="2000" dirty="0"/>
              <a:t>Most common</a:t>
            </a:r>
          </a:p>
          <a:p>
            <a:r>
              <a:rPr lang="en-CA" sz="2000" dirty="0"/>
              <a:t>Any </a:t>
            </a:r>
            <a:br>
              <a:rPr lang="en-CA" sz="2000" dirty="0"/>
            </a:br>
            <a:r>
              <a:rPr lang="en-CA" sz="2000" dirty="0"/>
              <a:t>‘substantive’ </a:t>
            </a:r>
            <a:br>
              <a:rPr lang="en-CA" sz="2000" dirty="0"/>
            </a:br>
            <a:r>
              <a:rPr lang="en-CA" sz="2000" dirty="0"/>
              <a:t>change</a:t>
            </a:r>
          </a:p>
          <a:p>
            <a:r>
              <a:rPr lang="en-CA" sz="2000" dirty="0"/>
              <a:t>Only comment that can be voted ‘negative’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48E43-55CF-4D9C-81EE-9E332E423321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6F983A-618D-4F14-8195-88D69EB3ABA9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1B5A7E-BB10-4FF1-8C24-0FDB29E62B01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45C9C0-F5E9-4FFE-8C4A-E7C870F302D4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4BE757-243D-4049-910E-C8EAF041AB41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58496C-0A34-4C82-ABFB-B7D560D688A0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3E1971-5C0C-4A74-966D-A421A3B7F656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E9D801-DF94-423C-A3D5-6900A2D00D03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1BEFBF-159B-49E4-A22D-A387D6E86B27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E919A6-AA71-4A2D-B011-A3D4A49400E1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3AD980-9A62-47EE-A763-BEF5A3730D6F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C8E880E-D352-4301-AE15-487BE1936FD4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13F875-589C-4A77-B3E5-6F23F696D306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704DF60-90B0-495C-8959-44086F1C6B02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A36BCB-4788-47CB-9371-262B4FE0D5D7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9C14E9-21CD-4A52-96D7-E2D5F88FB1E1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ABB17C5-2AC2-4608-ABC8-9502812CC011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1F0D39F-BE4F-43FA-B4CF-698282243E97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A679EC6-DE7C-445C-9108-B82B064B5C9E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2BD98-ECCD-4145-A852-5738E2E106AD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737999-DCD5-4861-89AC-AAF164755563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395AB6-7161-4777-B26D-3C76861FE035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83EB76-1786-42CA-BC8B-6CD1FCBD617C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03D01F-607E-4C77-831B-9CAE99410219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52BFF5-8E2F-45A1-B6E1-152E2172F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DABC9EA-7D5B-4B0F-A28A-E788BC104624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B85986-1138-4295-9D2D-40499FB43762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700A15-E97F-466E-B02C-54D1F5C58131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B51297B-8E50-4ED6-BBFE-53D19190A29A}"/>
              </a:ext>
            </a:extLst>
          </p:cNvPr>
          <p:cNvSpPr txBox="1"/>
          <p:nvPr/>
        </p:nvSpPr>
        <p:spPr>
          <a:xfrm>
            <a:off x="696577" y="3388215"/>
            <a:ext cx="508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“Please make </a:t>
            </a:r>
            <a:r>
              <a:rPr lang="en-CA" dirty="0" err="1"/>
              <a:t>deceasedDate</a:t>
            </a:r>
            <a:r>
              <a:rPr lang="en-CA" dirty="0"/>
              <a:t> mustSupport”</a:t>
            </a:r>
          </a:p>
        </p:txBody>
      </p:sp>
    </p:spTree>
    <p:extLst>
      <p:ext uri="{BB962C8B-B14F-4D97-AF65-F5344CB8AC3E}">
        <p14:creationId xmlns:p14="http://schemas.microsoft.com/office/powerpoint/2010/main" val="210838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Technical Correction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EEE303-3836-4FE5-B089-B76310628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Spelling,</a:t>
            </a:r>
            <a:br>
              <a:rPr lang="en-CA" dirty="0"/>
            </a:br>
            <a:r>
              <a:rPr lang="en-CA" dirty="0"/>
              <a:t>grammar,</a:t>
            </a:r>
            <a:br>
              <a:rPr lang="en-CA" dirty="0"/>
            </a:br>
            <a:r>
              <a:rPr lang="en-CA" dirty="0"/>
              <a:t>formatting</a:t>
            </a:r>
          </a:p>
          <a:p>
            <a:r>
              <a:rPr lang="en-CA" dirty="0"/>
              <a:t>Can’t vote negative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DBB92C-394C-45CD-A7F5-288348597890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3B6F00-485D-4523-855C-CF4321E7A578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A6743-A4B4-4B43-84DF-550C94175C23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CA5081-24A6-4237-9918-8671FA650817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AC3E94-B272-4997-A299-338757204BCC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4E9579-2AE1-45F5-B07D-491390E1835E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80D5C3-2E8C-4295-9797-F10FAF7C8111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C625B9-BA7E-41AA-BCB3-1AABF9DCA7BB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DF75504-92B3-40D3-80CF-D2BEF868F1F4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AF93D9-4871-4E6D-863F-5155AE7AAA66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797195-2599-49E0-9775-35CCBCEC4204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E24EA7-251B-45DD-8AF0-C294FA2F7364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4EB330-1986-4C9D-9C65-AE9CCA953012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17A7866-A43E-4061-8D19-37300F8002F3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56C2DF-6B1E-4B71-BAC7-161F4403BFEB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762E052-9649-4B88-A7C5-95EFA3A190FD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6223F7-FC31-472D-8345-AEF2F6C305E7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99FBEFA-2741-4CCA-858A-36F42F19B556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4E96BBB-2CF9-43B7-8526-C3C281E92957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8275C3-562F-4DE4-842E-17E1C2BE7DAC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50DBD6-AE66-45AD-BEE9-E8DEEDEB0EF8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D1FEED-8704-4498-98B1-BE31C5C5E30A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290A08-B51C-4F2D-A2DA-545E0BE519CC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B8FFF1-FE42-4DBF-A83C-A26FA157AEA8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89025E6-A868-4D44-80EA-638259338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A7DDEA2E-7DAF-4E15-8D75-066034690D32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809224-ADDF-47AD-9F5D-3ECE7987DC93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3B1645-0249-4C1D-AD8A-8EDC37B6FE6B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1E9CAB5-733B-4A65-B5C1-AF605A1274E5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“HER” should be “EHR”</a:t>
            </a:r>
          </a:p>
        </p:txBody>
      </p:sp>
    </p:spTree>
    <p:extLst>
      <p:ext uri="{BB962C8B-B14F-4D97-AF65-F5344CB8AC3E}">
        <p14:creationId xmlns:p14="http://schemas.microsoft.com/office/powerpoint/2010/main" val="381901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D37A7-10C9-43D6-BF85-65C35DFD8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Not seeking</a:t>
            </a:r>
            <a:br>
              <a:rPr lang="en-CA" dirty="0"/>
            </a:br>
            <a:r>
              <a:rPr lang="en-CA" dirty="0"/>
              <a:t>change, just</a:t>
            </a:r>
            <a:br>
              <a:rPr lang="en-CA" dirty="0"/>
            </a:br>
            <a:r>
              <a:rPr lang="en-CA" dirty="0"/>
              <a:t>an answer</a:t>
            </a:r>
          </a:p>
          <a:p>
            <a:r>
              <a:rPr lang="en-CA" dirty="0"/>
              <a:t>Consider </a:t>
            </a:r>
            <a:r>
              <a:rPr lang="en-CA" dirty="0" err="1"/>
              <a:t>Zulip</a:t>
            </a:r>
            <a:r>
              <a:rPr lang="en-CA" dirty="0"/>
              <a:t> instead</a:t>
            </a:r>
          </a:p>
          <a:p>
            <a:r>
              <a:rPr lang="en-CA" dirty="0"/>
              <a:t>Can’t vote negative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128D84-F061-4C9D-8DBB-31DCF969DAAC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8195A8-7503-4772-9406-8B14953459D1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F962DF-6A87-4DE6-92C4-63ECD430741C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3AE77F-A447-4E52-8351-DE8EB6DD8520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90D33A0-F3EC-4629-8821-4E53F74F0543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32AECC-5C01-4E0F-AF72-D9471E9FA190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4362D0-0903-436F-A83F-0C528003F8A1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18E4BE-30A7-4EF6-9BF1-B7DE731336CB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90ACC2-F2A0-4430-8B60-4BAB4D4F8650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B41E0F-903D-450E-A5F8-AE1D7D1A1C5E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A2AFBD-5AD6-40A6-968F-9123E618B84A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8DDCF5-3E2A-4B85-98A2-187155865DF4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3011816-29BD-473C-96C7-2181737D9252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B70C16-2925-46A7-A50B-0A2E9D960AC9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E49FF68-C88B-42CA-AFBD-04F476E59C70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62EE1AB-52F7-4C67-AF34-1274C2FE6861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7F4A25-EA73-47A1-AB8D-7C40C059E5D9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21D5D74-C1C2-4641-9400-06C24C0537E6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24EA14-832E-4B5A-AEAF-D33EC2D76CC4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665791-6D81-4A99-8BC4-771C357DC024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5CB836-7259-4023-87FD-593A94BB14EF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379E27-CC02-4FB7-BEE2-D11625735C80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371022-755A-4180-AEB1-77667F4FCCF3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6933B3-0687-41E1-9DFE-7FD04EEE776A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E39D4E7-0430-469F-B218-AA2DFB610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EE2E9B53-E382-45C6-9D63-01B47DA902C6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A334C2-0496-49BA-B3CF-0CBD0036A901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15EB1B1-A05F-473A-BC1B-9A8DC204036A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4D7E06A-5CB9-4E10-A9E2-DFC441FA9D1C}"/>
              </a:ext>
            </a:extLst>
          </p:cNvPr>
          <p:cNvSpPr txBox="1"/>
          <p:nvPr/>
        </p:nvSpPr>
        <p:spPr>
          <a:xfrm>
            <a:off x="696577" y="3388215"/>
            <a:ext cx="569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“Why are you using polling rather than subscription?”</a:t>
            </a:r>
          </a:p>
        </p:txBody>
      </p:sp>
    </p:spTree>
    <p:extLst>
      <p:ext uri="{BB962C8B-B14F-4D97-AF65-F5344CB8AC3E}">
        <p14:creationId xmlns:p14="http://schemas.microsoft.com/office/powerpoint/2010/main" val="220199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https://github.com/FHIR/documents/tree/master/presentations/2020-12%20Webinars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2020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87408-9A56-48B8-B554-24C115824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No response</a:t>
            </a:r>
            <a:br>
              <a:rPr lang="en-CA" dirty="0"/>
            </a:br>
            <a:r>
              <a:rPr lang="en-CA" dirty="0"/>
              <a:t>needed</a:t>
            </a:r>
          </a:p>
          <a:p>
            <a:r>
              <a:rPr lang="en-CA" dirty="0"/>
              <a:t>Consider</a:t>
            </a:r>
            <a:br>
              <a:rPr lang="en-CA" dirty="0"/>
            </a:br>
            <a:r>
              <a:rPr lang="en-CA" dirty="0" err="1"/>
              <a:t>Zulip</a:t>
            </a:r>
            <a:r>
              <a:rPr lang="en-CA" dirty="0"/>
              <a:t> instead</a:t>
            </a:r>
          </a:p>
          <a:p>
            <a:r>
              <a:rPr lang="en-CA" dirty="0"/>
              <a:t>Can’t vote negative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11A3B5-70D9-4114-A274-CF00A4D9D625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729C19-1027-4C3D-B661-42E745F6C95A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352BA0-7C6C-445E-971C-6A1964CD9D09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D2B489-A96E-4D36-ABD2-02EA958A5A19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4984AD-8CEA-434B-9B7E-49F56C7DABB2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32EF37-36D3-408C-BB8F-5AE83D0A54B2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5FD6D7-9169-44A3-9927-3EB5889B07B9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702603-27CB-4DC3-ADC0-6D9CF1993196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145315-6F3E-42E1-B34B-01D8677E2AFD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C9F5FC-610F-46B1-B945-F7D5FA02F271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7B3FDD-EA65-4A42-B5A2-4C6F6CB6B5FC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A87B25-AE58-48D9-A994-480C9129A72F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5DA4AD-3DE1-47C5-A457-2C290E9A6ECA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DC77E5-4B65-4861-9121-B96E35D2492A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8E74EF-9EEA-477C-A2FF-F35AFD3DC6E5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C88CE1E-535A-477D-95A0-B4D020EB886A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8674CC5-74DD-45E6-BD8C-66BB363C1297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24B9B1-3B51-4D49-ABF7-7B2C1B5FACA0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1CCFDA-E483-492A-AF59-F8D0E91C8AB7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2294B1-AB9C-4F7C-B515-E3807736E9C4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87D43-B223-4523-AAA8-5E8770D5BFF6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D2DA44-965B-4868-BC6A-6FA42E18013C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5F835E-6B7D-43CE-B2AD-E22C6A3F38A1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F222D6-F28A-41A7-8820-254E71363DAF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427199-60BA-4E66-BF58-3F4E160E3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C5A06FE6-1A75-4A1D-864E-66DEC4D0D8AE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C0CA13-3646-49E2-8922-DBCC9A089132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0806B45-8F97-4F7F-A2DE-8CF509F9BDFB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F1905B-98BE-4F96-961C-C4B27DE27EB0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“Great Job!”</a:t>
            </a:r>
          </a:p>
        </p:txBody>
      </p:sp>
    </p:spTree>
    <p:extLst>
      <p:ext uri="{BB962C8B-B14F-4D97-AF65-F5344CB8AC3E}">
        <p14:creationId xmlns:p14="http://schemas.microsoft.com/office/powerpoint/2010/main" val="315932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 Vote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18C4C-E5A7-4D43-A016-AD0C1AA55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Ties feedback</a:t>
            </a:r>
            <a:br>
              <a:rPr lang="en-CA" sz="2000" dirty="0"/>
            </a:br>
            <a:r>
              <a:rPr lang="en-CA" sz="2000" dirty="0"/>
              <a:t>submission</a:t>
            </a:r>
          </a:p>
          <a:p>
            <a:r>
              <a:rPr lang="en-CA" sz="2000" dirty="0"/>
              <a:t>Assigns a</a:t>
            </a:r>
            <a:br>
              <a:rPr lang="en-CA" sz="2000" dirty="0"/>
            </a:br>
            <a:r>
              <a:rPr lang="en-CA" sz="2000" dirty="0"/>
              <a:t>‘weight’ of ‘Affirmative’ or </a:t>
            </a:r>
            <a:br>
              <a:rPr lang="en-CA" sz="2000" dirty="0"/>
            </a:br>
            <a:r>
              <a:rPr lang="en-CA" sz="2000" dirty="0"/>
              <a:t>‘Negative’ to the comment</a:t>
            </a:r>
          </a:p>
          <a:p>
            <a:r>
              <a:rPr lang="en-CA" sz="2000" dirty="0"/>
              <a:t>Ballot Votes influence the</a:t>
            </a:r>
            <a:br>
              <a:rPr lang="en-CA" sz="2000" dirty="0"/>
            </a:br>
            <a:r>
              <a:rPr lang="en-CA" sz="2000" dirty="0"/>
              <a:t>overall Submission vote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11A3B5-70D9-4114-A274-CF00A4D9D625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729C19-1027-4C3D-B661-42E745F6C95A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352BA0-7C6C-445E-971C-6A1964CD9D09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D2B489-A96E-4D36-ABD2-02EA958A5A19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4984AD-8CEA-434B-9B7E-49F56C7DABB2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32EF37-36D3-408C-BB8F-5AE83D0A54B2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5FD6D7-9169-44A3-9927-3EB5889B07B9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702603-27CB-4DC3-ADC0-6D9CF1993196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145315-6F3E-42E1-B34B-01D8677E2AFD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C9F5FC-610F-46B1-B945-F7D5FA02F271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7B3FDD-EA65-4A42-B5A2-4C6F6CB6B5FC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A87B25-AE58-48D9-A994-480C9129A72F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5DA4AD-3DE1-47C5-A457-2C290E9A6ECA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DC77E5-4B65-4861-9121-B96E35D2492A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8E74EF-9EEA-477C-A2FF-F35AFD3DC6E5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C88CE1E-535A-477D-95A0-B4D020EB886A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8674CC5-74DD-45E6-BD8C-66BB363C1297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24B9B1-3B51-4D49-ABF7-7B2C1B5FACA0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1CCFDA-E483-492A-AF59-F8D0E91C8AB7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2294B1-AB9C-4F7C-B515-E3807736E9C4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87D43-B223-4523-AAA8-5E8770D5BFF6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D2DA44-965B-4868-BC6A-6FA42E18013C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5F835E-6B7D-43CE-B2AD-E22C6A3F38A1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F222D6-F28A-41A7-8820-254E71363DAF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427199-60BA-4E66-BF58-3F4E160E3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C5A06FE6-1A75-4A1D-864E-66DEC4D0D8AE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C0CA13-3646-49E2-8922-DBCC9A089132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0806B45-8F97-4F7F-A2DE-8CF509F9BDFB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327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5FBA-9139-4E4A-8E33-21311AA4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F7A9E-B1F8-459F-9AF1-2BE164F57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Register</a:t>
            </a:r>
          </a:p>
          <a:p>
            <a:r>
              <a:rPr lang="en-CA" dirty="0"/>
              <a:t>Submit feedback</a:t>
            </a:r>
          </a:p>
          <a:p>
            <a:r>
              <a:rPr lang="en-CA" dirty="0"/>
              <a:t>Vote</a:t>
            </a:r>
          </a:p>
          <a:p>
            <a:r>
              <a:rPr lang="en-CA" dirty="0"/>
              <a:t>Withdraw negatives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43A02-52D1-49AF-9D32-B3AD0CC6D5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4902B-DC5A-4505-A384-86DA26840E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265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1868E-45D8-44E0-B3A5-07C2FEC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Balloting Process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49FC7-91A2-4168-B70C-68AF48CE0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ADF8E-3700-43D3-A5FC-B4C92CDF0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38274-8A75-4078-8753-38E765B43D6D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671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FD98-D72F-4250-8D00-99BAF5AF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Registering to vote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B2DE2-8E28-4362-BC41-7B0982510F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Register</a:t>
            </a:r>
            <a:r>
              <a:rPr lang="en-CA" baseline="0" dirty="0"/>
              <a:t> on ballot desktop (like always)</a:t>
            </a:r>
          </a:p>
          <a:p>
            <a:pPr lvl="1"/>
            <a:r>
              <a:rPr lang="en-CA" dirty="0"/>
              <a:t>Typically need to be a member or pay a fee</a:t>
            </a:r>
          </a:p>
          <a:p>
            <a:pPr lvl="0"/>
            <a:r>
              <a:rPr lang="en-CA" dirty="0"/>
              <a:t>Must register in the registration window</a:t>
            </a:r>
          </a:p>
          <a:p>
            <a:pPr lvl="1"/>
            <a:r>
              <a:rPr lang="en-CA" dirty="0"/>
              <a:t>30 days before ballot opening</a:t>
            </a:r>
          </a:p>
          <a:p>
            <a:pPr lvl="0"/>
            <a:r>
              <a:rPr lang="en-CA" dirty="0"/>
              <a:t>When registration closes, a Ballot Submission instance will be created in Jira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0BB0-394A-4BB7-A953-B67521F2B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4A886-F537-4689-88F9-3613EDB1F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892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94F5-04FE-45B4-88F8-0C8A8CB1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Submit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9CED-5AE2-463E-A8EB-1C871A633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4 Feedback projects</a:t>
            </a:r>
          </a:p>
          <a:p>
            <a:pPr lvl="1"/>
            <a:r>
              <a:rPr lang="en-CA" dirty="0"/>
              <a:t>FHIR, CDA, V2, Other</a:t>
            </a:r>
          </a:p>
          <a:p>
            <a:r>
              <a:rPr lang="en-CA" dirty="0"/>
              <a:t>Must choose proper project for spec giving feedback on</a:t>
            </a:r>
          </a:p>
          <a:p>
            <a:r>
              <a:rPr lang="en-CA" dirty="0"/>
              <a:t>Feedback can be submitted by anyone at any time</a:t>
            </a:r>
          </a:p>
          <a:p>
            <a:pPr lvl="1"/>
            <a:r>
              <a:rPr lang="en-CA" dirty="0"/>
              <a:t>Don’t need to wait for the ballot to open</a:t>
            </a:r>
          </a:p>
          <a:p>
            <a:pPr lvl="1"/>
            <a:r>
              <a:rPr lang="en-CA" dirty="0"/>
              <a:t>But</a:t>
            </a:r>
            <a:r>
              <a:rPr lang="en-CA" baseline="0" dirty="0"/>
              <a:t> best to wait until the ballot release is posted</a:t>
            </a:r>
          </a:p>
          <a:p>
            <a:pPr lvl="1"/>
            <a:r>
              <a:rPr lang="en-CA" baseline="0" dirty="0"/>
              <a:t>You can vote on feedback submitted by others</a:t>
            </a:r>
          </a:p>
          <a:p>
            <a:pPr lvl="1"/>
            <a:r>
              <a:rPr lang="en-CA" baseline="0" dirty="0"/>
              <a:t>You can submit feedback without voting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34A21-4CCE-4AD0-8C1D-F50EC2E1A4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EBE90-0359-43B9-A770-90523DEEC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FA2E5-2CF1-42D0-80BA-415A016F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17" y="1410913"/>
            <a:ext cx="4724730" cy="4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6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79F95-0FE4-4505-84B8-FA106EEB8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531CC-6124-4E6F-8B94-E193EE0AE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4FC34-654E-4D53-BDE9-0F1730CC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92087"/>
            <a:ext cx="2966202" cy="4042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188E6-62E7-40E7-838D-2D0F142FC388}"/>
              </a:ext>
            </a:extLst>
          </p:cNvPr>
          <p:cNvSpPr/>
          <p:nvPr/>
        </p:nvSpPr>
        <p:spPr>
          <a:xfrm>
            <a:off x="290052" y="3760839"/>
            <a:ext cx="2576051" cy="2900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86CA53-F0C3-4F5F-AF2A-A589999E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98" y="192087"/>
            <a:ext cx="4869961" cy="42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3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8FC0-11F6-4DF6-8C40-2423C0F9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vote?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BEDA0-4DEB-47B0-AE90-232DEC698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HL7 considers </a:t>
            </a:r>
            <a:r>
              <a:rPr lang="en-CA" b="1" dirty="0"/>
              <a:t>all</a:t>
            </a:r>
            <a:r>
              <a:rPr lang="en-CA" b="0" dirty="0"/>
              <a:t> feedback received.  However:</a:t>
            </a:r>
          </a:p>
          <a:p>
            <a:pPr lvl="1"/>
            <a:r>
              <a:rPr lang="en-CA" dirty="0"/>
              <a:t>Ballot feedback governs whether specifications</a:t>
            </a:r>
            <a:r>
              <a:rPr lang="en-CA" baseline="0" dirty="0"/>
              <a:t> are published</a:t>
            </a:r>
          </a:p>
          <a:p>
            <a:pPr lvl="1"/>
            <a:r>
              <a:rPr lang="en-CA" baseline="0" dirty="0"/>
              <a:t>Ballot feedback must be resolved prior to publication</a:t>
            </a:r>
          </a:p>
          <a:p>
            <a:pPr lvl="1"/>
            <a:r>
              <a:rPr lang="en-CA" baseline="0" dirty="0"/>
              <a:t>Ballot feedback is typically prioritized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BAA95-A02C-4599-9733-121CE95BE1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1B99-F089-43E4-96F3-F6D063B7A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63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5B45-91CC-426E-A802-3C5A9787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8FBBC-9070-4A53-9E7B-61542B118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Can only vote if </a:t>
            </a:r>
          </a:p>
          <a:p>
            <a:pPr lvl="1"/>
            <a:r>
              <a:rPr lang="en-CA" dirty="0"/>
              <a:t>User is registered for the ballot</a:t>
            </a:r>
          </a:p>
          <a:p>
            <a:pPr lvl="1"/>
            <a:r>
              <a:rPr lang="en-CA" dirty="0"/>
              <a:t>Ballot is open (status &amp; dates)</a:t>
            </a:r>
          </a:p>
          <a:p>
            <a:pPr lvl="1"/>
            <a:r>
              <a:rPr lang="en-CA" dirty="0"/>
              <a:t>Issue isn’t ‘resolved’</a:t>
            </a:r>
          </a:p>
          <a:p>
            <a:pPr lvl="1"/>
            <a:r>
              <a:rPr lang="en-CA" dirty="0"/>
              <a:t>Issue is tied to the spec associated with the issue</a:t>
            </a:r>
          </a:p>
          <a:p>
            <a:pPr lvl="1"/>
            <a:r>
              <a:rPr lang="en-CA" dirty="0"/>
              <a:t>Issue is tied to one of the artifacts/pages in the ballot</a:t>
            </a:r>
          </a:p>
          <a:p>
            <a:r>
              <a:rPr lang="en-CA" dirty="0"/>
              <a:t>Can only vote ‘negative’ on ‘change requests’</a:t>
            </a:r>
          </a:p>
          <a:p>
            <a:pPr lvl="1"/>
            <a:r>
              <a:rPr lang="en-CA" dirty="0"/>
              <a:t>Technical Corrections, Questions, Comments must be ‘Affirmative’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7AB82-87C5-4037-A54E-B73E7602D2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34894-674E-437E-95F3-58DC0C1EB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8411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84AB7-156A-44C0-818E-2EDAABF0CF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69FFE-D4D3-41D4-8157-D90E7DB63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pic>
        <p:nvPicPr>
          <p:cNvPr id="6" name="Background">
            <a:extLst>
              <a:ext uri="{FF2B5EF4-FFF2-40B4-BE49-F238E27FC236}">
                <a16:creationId xmlns:a16="http://schemas.microsoft.com/office/drawing/2014/main" id="{95A878C5-EECC-403D-8483-18304ABE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4" y="263856"/>
            <a:ext cx="7890492" cy="2772512"/>
          </a:xfrm>
          <a:prstGeom prst="rect">
            <a:avLst/>
          </a:prstGeom>
        </p:spPr>
      </p:pic>
      <p:sp>
        <p:nvSpPr>
          <p:cNvPr id="7" name="Vote Highlight">
            <a:extLst>
              <a:ext uri="{FF2B5EF4-FFF2-40B4-BE49-F238E27FC236}">
                <a16:creationId xmlns:a16="http://schemas.microsoft.com/office/drawing/2014/main" id="{F8AD2E4E-EB86-4E8C-85CA-BC921042A058}"/>
              </a:ext>
            </a:extLst>
          </p:cNvPr>
          <p:cNvSpPr/>
          <p:nvPr/>
        </p:nvSpPr>
        <p:spPr>
          <a:xfrm>
            <a:off x="3966949" y="263856"/>
            <a:ext cx="2160896" cy="441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VoteAff">
            <a:extLst>
              <a:ext uri="{FF2B5EF4-FFF2-40B4-BE49-F238E27FC236}">
                <a16:creationId xmlns:a16="http://schemas.microsoft.com/office/drawing/2014/main" id="{186C16B5-C4AE-4D70-B646-F264ED34E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74" y="877495"/>
            <a:ext cx="7788322" cy="3673011"/>
          </a:xfrm>
          <a:prstGeom prst="rect">
            <a:avLst/>
          </a:prstGeom>
        </p:spPr>
      </p:pic>
      <p:pic>
        <p:nvPicPr>
          <p:cNvPr id="9" name="VoteNeg">
            <a:extLst>
              <a:ext uri="{FF2B5EF4-FFF2-40B4-BE49-F238E27FC236}">
                <a16:creationId xmlns:a16="http://schemas.microsoft.com/office/drawing/2014/main" id="{393E3000-3C95-43D8-BE60-8B212CC98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75" y="877495"/>
            <a:ext cx="8370326" cy="3673011"/>
          </a:xfrm>
          <a:prstGeom prst="rect">
            <a:avLst/>
          </a:prstGeom>
        </p:spPr>
      </p:pic>
      <p:pic>
        <p:nvPicPr>
          <p:cNvPr id="10" name="Workflow">
            <a:extLst>
              <a:ext uri="{FF2B5EF4-FFF2-40B4-BE49-F238E27FC236}">
                <a16:creationId xmlns:a16="http://schemas.microsoft.com/office/drawing/2014/main" id="{175846FC-BF96-4B0B-A469-C975D1E51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116" y="207868"/>
            <a:ext cx="3124636" cy="259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983EA-2C2F-4536-93C8-FB4FAC3CF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32" y="1689590"/>
            <a:ext cx="7296351" cy="12443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DC3C32F-F2CD-44AD-B1E6-A0B2505DA286}"/>
              </a:ext>
            </a:extLst>
          </p:cNvPr>
          <p:cNvGrpSpPr/>
          <p:nvPr/>
        </p:nvGrpSpPr>
        <p:grpSpPr>
          <a:xfrm>
            <a:off x="430163" y="3092931"/>
            <a:ext cx="7073571" cy="557076"/>
            <a:chOff x="430163" y="3092931"/>
            <a:chExt cx="7073571" cy="5570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85FDCF-2A59-4530-994A-80DC6E8B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163" y="3092931"/>
              <a:ext cx="7073571" cy="557076"/>
            </a:xfrm>
            <a:prstGeom prst="rect">
              <a:avLst/>
            </a:prstGeom>
          </p:spPr>
        </p:pic>
        <p:sp>
          <p:nvSpPr>
            <p:cNvPr id="13" name="Vote Highlight">
              <a:extLst>
                <a:ext uri="{FF2B5EF4-FFF2-40B4-BE49-F238E27FC236}">
                  <a16:creationId xmlns:a16="http://schemas.microsoft.com/office/drawing/2014/main" id="{B9E76137-3215-4A7D-B315-D6FE41631742}"/>
                </a:ext>
              </a:extLst>
            </p:cNvPr>
            <p:cNvSpPr/>
            <p:nvPr/>
          </p:nvSpPr>
          <p:spPr>
            <a:xfrm>
              <a:off x="4119349" y="3126770"/>
              <a:ext cx="1059092" cy="4412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1979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Understand what is changing with Jira balloting</a:t>
            </a:r>
          </a:p>
          <a:p>
            <a:pPr lvl="1"/>
            <a:r>
              <a:rPr lang="en-CA" dirty="0"/>
              <a:t>And what’s not</a:t>
            </a:r>
          </a:p>
          <a:p>
            <a:r>
              <a:rPr lang="en-CA" dirty="0"/>
              <a:t>Be able to submit specification feedback</a:t>
            </a:r>
          </a:p>
          <a:p>
            <a:r>
              <a:rPr lang="en-CA" dirty="0"/>
              <a:t>Be able to vote and manage votes using Jira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Questions at any time!</a:t>
            </a:r>
          </a:p>
        </p:txBody>
      </p:sp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A9948-F8F1-4BA9-8D6D-CDA486479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59607-47CC-4853-844B-C46B52401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1CC9F-0EEC-4677-886C-D474108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1" y="90018"/>
            <a:ext cx="8665164" cy="43792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AD6E70-E9C9-42B1-A459-DD90A83CA71C}"/>
              </a:ext>
            </a:extLst>
          </p:cNvPr>
          <p:cNvSpPr/>
          <p:nvPr/>
        </p:nvSpPr>
        <p:spPr>
          <a:xfrm>
            <a:off x="1644025" y="2264679"/>
            <a:ext cx="634868" cy="2084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3BB93-A361-4583-8D80-6D42B0AE49A9}"/>
              </a:ext>
            </a:extLst>
          </p:cNvPr>
          <p:cNvSpPr/>
          <p:nvPr/>
        </p:nvSpPr>
        <p:spPr>
          <a:xfrm>
            <a:off x="1796424" y="192087"/>
            <a:ext cx="4978663" cy="2084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EC023-70FC-46DB-9639-5E25D194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78"/>
            <a:ext cx="9144000" cy="43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CD1F88-49C5-475B-8B1C-BFC648BEA2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059B7-26DA-49EE-A0F2-EF32BA8B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A78E9-0AB6-4AE8-AF84-9A68964C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40"/>
            <a:ext cx="9144000" cy="43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3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1A7E2B-92E9-4BA2-B5CA-451C4B030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C38A7-21EF-48E3-AACC-97B5C46563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96771-4F3E-4544-B56B-58877AA3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0" y="15071"/>
            <a:ext cx="8852771" cy="452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7D325-FC2F-4409-97B7-271D5C16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9" y="875558"/>
            <a:ext cx="7656323" cy="33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09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914C0-3C54-45A9-B5AC-0668CF08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you don’t have comments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9525D5-F7C4-4E38-86F7-A8747F3F2C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0C772-D469-4A4F-A08F-75D9FC0272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469A0-4490-4808-9CE2-7C3BEB24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5" y="893188"/>
            <a:ext cx="7502014" cy="3692091"/>
          </a:xfrm>
          <a:prstGeom prst="rect">
            <a:avLst/>
          </a:prstGeom>
        </p:spPr>
      </p:pic>
      <p:sp>
        <p:nvSpPr>
          <p:cNvPr id="7" name="Vote Highlight">
            <a:extLst>
              <a:ext uri="{FF2B5EF4-FFF2-40B4-BE49-F238E27FC236}">
                <a16:creationId xmlns:a16="http://schemas.microsoft.com/office/drawing/2014/main" id="{F89168C7-F496-4997-8086-C85C10BF6AFE}"/>
              </a:ext>
            </a:extLst>
          </p:cNvPr>
          <p:cNvSpPr/>
          <p:nvPr/>
        </p:nvSpPr>
        <p:spPr>
          <a:xfrm>
            <a:off x="1567877" y="1454876"/>
            <a:ext cx="1303141" cy="441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11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E459-5B6A-4473-B193-F69CD592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Correlations with ‘old’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0A590-1098-4F7A-9BB4-15766D3BC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A-Q – Affirmative vote on Question</a:t>
            </a:r>
          </a:p>
          <a:p>
            <a:r>
              <a:rPr lang="en-CA" dirty="0"/>
              <a:t>A-A – Affirmative vote on Comment</a:t>
            </a:r>
          </a:p>
          <a:p>
            <a:r>
              <a:rPr lang="en-CA" dirty="0"/>
              <a:t>A-T – Affirmative vote on Technical Correction</a:t>
            </a:r>
          </a:p>
          <a:p>
            <a:r>
              <a:rPr lang="en-CA" dirty="0"/>
              <a:t>A-C, A-S – Affirmative vote on Change Proposal</a:t>
            </a:r>
          </a:p>
          <a:p>
            <a:r>
              <a:rPr lang="en-CA" dirty="0"/>
              <a:t>Neg – Negative vote on Change Proposal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5DCC8-9883-409A-9A63-46C29931DE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3C23A-FF42-4791-BC98-AD4D70D3A4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7449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B029-0235-41A3-A202-6D2E71A4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  <a:r>
              <a:rPr lang="en-CA" baseline="0" dirty="0"/>
              <a:t>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61AE2-8555-4B8E-B4EB-6DCD4D031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Multiple people can vote on the same feedback issue</a:t>
            </a:r>
          </a:p>
          <a:p>
            <a:pPr lvl="1"/>
            <a:r>
              <a:rPr lang="en-CA" dirty="0"/>
              <a:t>Votes could differ – some affirmative, some negative</a:t>
            </a:r>
          </a:p>
          <a:p>
            <a:pPr lvl="0"/>
            <a:r>
              <a:rPr lang="en-CA" dirty="0"/>
              <a:t>A work group might resolve an issue before the ballot closes</a:t>
            </a:r>
          </a:p>
          <a:p>
            <a:pPr lvl="0"/>
            <a:r>
              <a:rPr lang="en-CA" dirty="0"/>
              <a:t>Don’t forget to vote after raising a new issue</a:t>
            </a:r>
          </a:p>
          <a:p>
            <a:pPr lvl="1"/>
            <a:r>
              <a:rPr lang="en-CA" dirty="0"/>
              <a:t>Creating the issue doesn’t associate</a:t>
            </a:r>
            <a:r>
              <a:rPr lang="en-CA" baseline="0" dirty="0"/>
              <a:t> a vote with it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01CE4-74FF-4EDD-863D-DD3640F93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B9119-41B8-4FF5-8099-1429E0F01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0185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D8E8-F69B-4F94-ABC7-D324A162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Managing Votes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EE03C-0EFE-49DF-B4DB-E65F4376D1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A8A99-CDFC-4B99-BFD4-0A9340623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646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3970-FF26-4247-90FE-6397BADB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a ballot closes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547CD-5941-4174-A593-1D57AA173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Voting will no longer be possible</a:t>
            </a:r>
          </a:p>
          <a:p>
            <a:r>
              <a:rPr lang="en-CA" dirty="0"/>
              <a:t>Un-voting will no longer be possible</a:t>
            </a:r>
          </a:p>
          <a:p>
            <a:pPr marL="182880" marR="0" lvl="0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20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Changing an overall vote will no longer be possible</a:t>
            </a:r>
          </a:p>
          <a:p>
            <a:pPr marL="742950" marR="0" lvl="1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kern="120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Retraction</a:t>
            </a:r>
            <a:r>
              <a:rPr lang="en-CA" sz="2000" kern="1200" baseline="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 and Withdrawal become possible</a:t>
            </a:r>
            <a:endParaRPr lang="en-CA" sz="2000" kern="1200" dirty="0">
              <a:solidFill>
                <a:schemeClr val="tx1"/>
              </a:solidFill>
              <a:effectLst/>
              <a:latin typeface="Arial"/>
              <a:ea typeface="ヒラギノ角ゴ Pro W3" pitchFamily="-126" charset="-128"/>
              <a:cs typeface="Arial"/>
            </a:endParaRPr>
          </a:p>
          <a:p>
            <a:pPr marL="182880" marR="0" lvl="0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20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Retract = Treat an item as if it wasn’t voted on</a:t>
            </a:r>
          </a:p>
          <a:p>
            <a:pPr marL="742950" marR="0" lvl="1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dirty="0">
                <a:effectLst/>
              </a:rPr>
              <a:t>Only possible if </a:t>
            </a:r>
            <a:r>
              <a:rPr lang="en-CA" sz="2000" b="1" dirty="0">
                <a:effectLst/>
              </a:rPr>
              <a:t>no</a:t>
            </a:r>
            <a:r>
              <a:rPr lang="en-CA" sz="2000" dirty="0">
                <a:effectLst/>
              </a:rPr>
              <a:t> resolution exists</a:t>
            </a:r>
          </a:p>
          <a:p>
            <a:pPr marL="182880" marR="0" lvl="0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dirty="0">
                <a:effectLst/>
              </a:rPr>
              <a:t>Withdraw = Change negative vote</a:t>
            </a:r>
            <a:r>
              <a:rPr lang="en-CA" sz="2400" baseline="0" dirty="0">
                <a:effectLst/>
              </a:rPr>
              <a:t> item </a:t>
            </a:r>
            <a:r>
              <a:rPr lang="en-CA" sz="2400" dirty="0">
                <a:effectLst/>
              </a:rPr>
              <a:t>to an affirmative</a:t>
            </a:r>
          </a:p>
          <a:p>
            <a:pPr marL="742950" marR="0" lvl="1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dirty="0">
                <a:effectLst/>
              </a:rPr>
              <a:t>Only possible</a:t>
            </a:r>
            <a:r>
              <a:rPr lang="en-CA" sz="2000" b="1" baseline="0" dirty="0">
                <a:effectLst/>
              </a:rPr>
              <a:t> if</a:t>
            </a:r>
            <a:r>
              <a:rPr lang="en-CA" sz="2000" b="0" baseline="0" dirty="0">
                <a:effectLst/>
              </a:rPr>
              <a:t> a resolution exists</a:t>
            </a:r>
            <a:endParaRPr lang="en-CA" sz="200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B378B-DF7D-447A-9BBC-973879474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BCE65-F036-4DF9-A901-B920CA275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969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4094-88EA-48FA-99F3-6C4395BF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Withdraw/Retract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2B7A-2A61-4E3E-A26A-7ADEFEB8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done on the feedback issue or on the ballot vote.</a:t>
            </a:r>
          </a:p>
          <a:p>
            <a:r>
              <a:rPr lang="en-US" dirty="0"/>
              <a:t>Will only see the option that is ‘available’ based on whether the issue has been resolved or not.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If multiple people have voted on an issue, each must withdraw/retract independently</a:t>
            </a:r>
          </a:p>
          <a:p>
            <a:pPr lvl="2"/>
            <a:r>
              <a:rPr lang="en-US" dirty="0"/>
              <a:t>Even if the vote was ‘same as’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4F9BC-412C-4483-A432-8ABFE0959D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3A4B9-7631-4155-9CBC-90631A5C6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341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CE35-D8AF-4C7E-B791-36E7F2D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Withdraw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8724-0C38-4560-86B7-5F3867017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can be done at the ballot submission level</a:t>
            </a:r>
          </a:p>
          <a:p>
            <a:r>
              <a:rPr lang="en-US" dirty="0"/>
              <a:t>Withdraws all ‘eligible’ ballot votes</a:t>
            </a:r>
          </a:p>
          <a:p>
            <a:pPr lvl="1"/>
            <a:r>
              <a:rPr lang="en-US" dirty="0"/>
              <a:t>If some items don’t have a resolution, can’t withdraw those</a:t>
            </a:r>
          </a:p>
          <a:p>
            <a:r>
              <a:rPr lang="en-US" dirty="0"/>
              <a:t>Retractions must be done vote </a:t>
            </a:r>
            <a:r>
              <a:rPr lang="en-US"/>
              <a:t>by vote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9B5D4-69BE-474F-B9EB-8A89491E2C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EDD5F-981D-435E-B680-22829D8943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83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AF80-C7BE-45E1-B99B-69D7198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4F182-1C3E-4F32-A804-985AAED77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r>
              <a:rPr lang="en-CA" dirty="0"/>
              <a:t>Jira Basics</a:t>
            </a:r>
          </a:p>
          <a:p>
            <a:r>
              <a:rPr lang="en-CA" dirty="0"/>
              <a:t>Balloting structures</a:t>
            </a:r>
          </a:p>
          <a:p>
            <a:r>
              <a:rPr lang="en-CA" dirty="0"/>
              <a:t>Balloting process</a:t>
            </a:r>
          </a:p>
          <a:p>
            <a:r>
              <a:rPr lang="en-CA" dirty="0"/>
              <a:t>Voting</a:t>
            </a:r>
          </a:p>
          <a:p>
            <a:r>
              <a:rPr lang="en-CA" dirty="0"/>
              <a:t>Advanced balloting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652B2-1727-499E-A776-7E83D0800E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C98F6-366A-4F52-99E0-99D600E95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5688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D822-76A0-46B7-A007-BB6A5E5E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Locking a ballot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38002-14EC-488B-8F70-78FBBFDE0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At some point, a ballot’s reconciliation is final</a:t>
            </a:r>
          </a:p>
          <a:p>
            <a:pPr lvl="1"/>
            <a:r>
              <a:rPr lang="en-CA" dirty="0"/>
              <a:t>Ballot Definition and all submissions change to ‘Locked’</a:t>
            </a:r>
          </a:p>
          <a:p>
            <a:pPr lvl="1"/>
            <a:r>
              <a:rPr lang="en-CA" dirty="0"/>
              <a:t>At that point, no further retractions/withdrawals are possible</a:t>
            </a:r>
          </a:p>
          <a:p>
            <a:pPr lvl="1"/>
            <a:r>
              <a:rPr lang="en-CA" dirty="0"/>
              <a:t>The ballot’s pass/fail status becomes final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AC8D3-991D-43A3-AA65-6A1392454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5D738-8BBA-4382-B548-B3DC8463F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8239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FA3C-46E9-49D5-8552-3B129ADC2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FDAFE-5A18-4F8E-8DE8-4A78DF722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00F5E-2844-4E37-8CC4-6CCA61DCAD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206375"/>
            <a:ext cx="8229600" cy="782638"/>
          </a:xfrm>
        </p:spPr>
        <p:txBody>
          <a:bodyPr/>
          <a:lstStyle/>
          <a:p>
            <a:r>
              <a:rPr lang="en-CA" dirty="0"/>
              <a:t>HL7 Balloting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F7B11-0B81-4D3C-81E5-AD282B05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0" y="0"/>
            <a:ext cx="8702741" cy="4606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D8F81-923B-4F31-B662-0257EA14219B}"/>
              </a:ext>
            </a:extLst>
          </p:cNvPr>
          <p:cNvSpPr txBox="1"/>
          <p:nvPr/>
        </p:nvSpPr>
        <p:spPr>
          <a:xfrm>
            <a:off x="4656584" y="3960082"/>
            <a:ext cx="427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https://jira.hl7.org/secure/Dashboard.jspa?selectPageId=11000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994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8D37-F899-4B50-9B7A-16C22315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Advanced Balloting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74C90-C20E-4D7E-9348-EE799584C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FDE03-CA21-4021-9A8F-E015D250E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707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6AE437-DDE0-4F7B-8F44-0C021ED0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voting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951F76-ABF7-4E67-8AEB-3B98885E8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Like any other Jira transition, you can vote on multiple issues at once</a:t>
            </a:r>
          </a:p>
          <a:p>
            <a:pPr lvl="1"/>
            <a:r>
              <a:rPr lang="en-US" dirty="0"/>
              <a:t>Use Jira’s ‘search’ capability to find the issues you want to vote on</a:t>
            </a:r>
          </a:p>
          <a:p>
            <a:pPr lvl="1"/>
            <a:r>
              <a:rPr lang="en-US" dirty="0"/>
              <a:t>Click on the ‘Tools’ menu (top right) and say ‘all issues’</a:t>
            </a:r>
          </a:p>
          <a:p>
            <a:pPr lvl="1"/>
            <a:r>
              <a:rPr lang="en-US" dirty="0"/>
              <a:t>Select the issues you want to vote on</a:t>
            </a:r>
          </a:p>
          <a:p>
            <a:pPr lvl="1"/>
            <a:r>
              <a:rPr lang="en-US" dirty="0"/>
              <a:t>Choose ‘transition’</a:t>
            </a:r>
          </a:p>
          <a:p>
            <a:pPr lvl="1"/>
            <a:r>
              <a:rPr lang="en-US" dirty="0"/>
              <a:t>Pick the ‘vote’ transition you want (Affirmative or Negative)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EA86D-4374-4DBD-A15B-D3EF211B5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2CBC4-FA8F-4721-80C4-053FA74FD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2009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B17D-19F8-4400-8CCB-080E9A08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Vote “Same as”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31DBA-6F76-44E4-A86B-FF0FE0A387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3467784"/>
          </a:xfrm>
        </p:spPr>
        <p:txBody>
          <a:bodyPr/>
          <a:lstStyle/>
          <a:p>
            <a:r>
              <a:rPr lang="en-CA" dirty="0"/>
              <a:t>Organizational/Affiliate voters only</a:t>
            </a:r>
          </a:p>
          <a:p>
            <a:r>
              <a:rPr lang="en-CA" dirty="0"/>
              <a:t>Tie your vote to anyone in your org/affiliate who’s voted</a:t>
            </a:r>
          </a:p>
          <a:p>
            <a:pPr lvl="1"/>
            <a:r>
              <a:rPr lang="en-CA" dirty="0"/>
              <a:t>Their vote can change…</a:t>
            </a:r>
          </a:p>
          <a:p>
            <a:r>
              <a:rPr lang="en-CA" dirty="0"/>
              <a:t>Your vote will be the same as theirs</a:t>
            </a:r>
          </a:p>
          <a:p>
            <a:r>
              <a:rPr lang="en-CA" dirty="0"/>
              <a:t>You will have to manage your own vote after close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FA7D6-F9F5-4753-8F2A-C2583FDA6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51B2B-4673-4023-8BF4-9F9B2A96F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B6CE73-9B79-4CDC-8933-8B41835B0531}"/>
              </a:ext>
            </a:extLst>
          </p:cNvPr>
          <p:cNvGrpSpPr/>
          <p:nvPr/>
        </p:nvGrpSpPr>
        <p:grpSpPr>
          <a:xfrm>
            <a:off x="657892" y="3161159"/>
            <a:ext cx="6288634" cy="1150360"/>
            <a:chOff x="613647" y="3033339"/>
            <a:chExt cx="6288634" cy="1150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986F67-5DB2-476D-A256-9A74F11B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647" y="3033339"/>
              <a:ext cx="6288634" cy="1150360"/>
            </a:xfrm>
            <a:prstGeom prst="rect">
              <a:avLst/>
            </a:prstGeom>
          </p:spPr>
        </p:pic>
        <p:sp>
          <p:nvSpPr>
            <p:cNvPr id="7" name="Vote Highlight">
              <a:extLst>
                <a:ext uri="{FF2B5EF4-FFF2-40B4-BE49-F238E27FC236}">
                  <a16:creationId xmlns:a16="http://schemas.microsoft.com/office/drawing/2014/main" id="{3E09A7EC-8989-4AAF-BC17-D1036B63D207}"/>
                </a:ext>
              </a:extLst>
            </p:cNvPr>
            <p:cNvSpPr/>
            <p:nvPr/>
          </p:nvSpPr>
          <p:spPr>
            <a:xfrm>
              <a:off x="3352432" y="3800168"/>
              <a:ext cx="880355" cy="3835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94058C-15F8-49F6-852D-C09D2BCE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03"/>
            <a:ext cx="9144000" cy="22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40F9-8A90-494F-9617-FBCB8BF4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Spreadsheet 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2D483-896D-491C-8A81-CCA24EDBC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111504"/>
            <a:ext cx="8228883" cy="3098780"/>
          </a:xfrm>
        </p:spPr>
        <p:txBody>
          <a:bodyPr/>
          <a:lstStyle/>
          <a:p>
            <a:r>
              <a:rPr lang="en-CA" dirty="0"/>
              <a:t>If you really want to vote with spreadsheets,</a:t>
            </a:r>
            <a:r>
              <a:rPr lang="en-CA" baseline="0" dirty="0"/>
              <a:t> you can</a:t>
            </a:r>
            <a:endParaRPr lang="en-CA" dirty="0"/>
          </a:p>
          <a:p>
            <a:r>
              <a:rPr lang="en-CA" dirty="0"/>
              <a:t>Caveats</a:t>
            </a:r>
          </a:p>
          <a:p>
            <a:pPr lvl="1"/>
            <a:r>
              <a:rPr lang="en-CA" dirty="0"/>
              <a:t>Balloter</a:t>
            </a:r>
            <a:r>
              <a:rPr lang="en-CA" baseline="0" dirty="0"/>
              <a:t> is responsible for loading the spreadsheet, not HL7 volunteers</a:t>
            </a:r>
            <a:endParaRPr lang="en-CA" dirty="0"/>
          </a:p>
          <a:p>
            <a:pPr lvl="1"/>
            <a:r>
              <a:rPr lang="en-CA" dirty="0"/>
              <a:t>Cleaning spreadsheets is time-consuming</a:t>
            </a:r>
          </a:p>
          <a:p>
            <a:pPr lvl="1"/>
            <a:r>
              <a:rPr lang="en-CA" baseline="0" dirty="0"/>
              <a:t>All listed individuals MUST have Jira accounts</a:t>
            </a:r>
          </a:p>
          <a:p>
            <a:pPr lvl="1"/>
            <a:r>
              <a:rPr lang="en-CA" baseline="0" dirty="0"/>
              <a:t>If you are unable to import before the ballot close deadline</a:t>
            </a:r>
          </a:p>
          <a:p>
            <a:pPr lvl="2"/>
            <a:r>
              <a:rPr lang="en-CA" baseline="0" dirty="0"/>
              <a:t>Comments won’t count in the ballot</a:t>
            </a:r>
          </a:p>
          <a:p>
            <a:pPr lvl="2"/>
            <a:r>
              <a:rPr lang="en-CA" dirty="0"/>
              <a:t>Comments will need to be entered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A36AF-E376-4A30-B1F9-CBE1935FA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53E0E-63CC-4CD1-A8DF-6044EC40F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0618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667E-8EF7-4FA0-94CC-14171E22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Spreadsheet voting –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68DBD-DC2D-402A-BB11-CDA26F34F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Download the spreadsheet from the ballot desktop</a:t>
            </a:r>
          </a:p>
          <a:p>
            <a:r>
              <a:rPr lang="en-CA" sz="2000" dirty="0"/>
              <a:t>Fill</a:t>
            </a:r>
            <a:r>
              <a:rPr lang="en-CA" sz="2000" baseline="0" dirty="0"/>
              <a:t> it out</a:t>
            </a:r>
          </a:p>
          <a:p>
            <a:pPr lvl="1"/>
            <a:r>
              <a:rPr lang="en-CA" sz="1800" dirty="0"/>
              <a:t>Encourage your voters to fill it out ‘properly’</a:t>
            </a:r>
          </a:p>
          <a:p>
            <a:pPr lvl="0"/>
            <a:r>
              <a:rPr lang="en-CA" sz="2000" dirty="0"/>
              <a:t>Consolidate spreadsheets if necessary</a:t>
            </a:r>
          </a:p>
          <a:p>
            <a:pPr lvl="0"/>
            <a:r>
              <a:rPr lang="en-CA" sz="2000" dirty="0"/>
              <a:t>Use the ‘Load Ballot Comments’ option on the</a:t>
            </a:r>
            <a:r>
              <a:rPr lang="en-CA" sz="2000" baseline="0" dirty="0"/>
              <a:t> Ballot Dashboard</a:t>
            </a:r>
          </a:p>
          <a:p>
            <a:pPr lvl="0"/>
            <a:r>
              <a:rPr lang="en-CA" sz="2000" dirty="0"/>
              <a:t>Read the emailed updated spreadsheet and fix any errors</a:t>
            </a:r>
          </a:p>
          <a:p>
            <a:pPr lvl="0"/>
            <a:r>
              <a:rPr lang="en-CA" sz="2000" baseline="0" dirty="0"/>
              <a:t>Rinse,</a:t>
            </a:r>
            <a:r>
              <a:rPr lang="en-CA" sz="2000" dirty="0"/>
              <a:t> repeat</a:t>
            </a:r>
            <a:endParaRPr lang="en-CA" sz="2000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07F61-8467-4BB8-9FC3-62A2783E70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ABF3B-1643-4A70-A516-24E526264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0815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F50723-E08C-44EE-BD83-780CE797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Spreadsheet voting –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1E0CF-F1FD-4041-9998-153F885BBF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406B4-DEAD-4F91-A9FC-EB6B282BF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E1177-305B-4C0F-A6C9-0055F886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88306"/>
            <a:ext cx="8229601" cy="3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5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8B08-A8E9-4B81-8728-E87B5CA0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all else fails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67775-43E7-41BF-9E5C-9C0707628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2775E-B12B-4B16-936F-49449BC33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FC247-544D-49C4-BC55-AF13B516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988307"/>
            <a:ext cx="2915265" cy="3570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5DF5E1-3C07-4939-9F8F-DB102DA254FF}"/>
              </a:ext>
            </a:extLst>
          </p:cNvPr>
          <p:cNvSpPr/>
          <p:nvPr/>
        </p:nvSpPr>
        <p:spPr>
          <a:xfrm>
            <a:off x="1037304" y="2161985"/>
            <a:ext cx="1573162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B13BC5-CB87-4C2D-B2E8-3D72AFD669E9}"/>
              </a:ext>
            </a:extLst>
          </p:cNvPr>
          <p:cNvSpPr/>
          <p:nvPr/>
        </p:nvSpPr>
        <p:spPr>
          <a:xfrm>
            <a:off x="938981" y="1454145"/>
            <a:ext cx="1263445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C083A-0A5C-4B3A-8050-72C78E03767B}"/>
              </a:ext>
            </a:extLst>
          </p:cNvPr>
          <p:cNvSpPr/>
          <p:nvPr/>
        </p:nvSpPr>
        <p:spPr>
          <a:xfrm>
            <a:off x="938981" y="3128278"/>
            <a:ext cx="727587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510F1-EE58-4676-BC19-AD18A3B465A1}"/>
              </a:ext>
            </a:extLst>
          </p:cNvPr>
          <p:cNvSpPr/>
          <p:nvPr/>
        </p:nvSpPr>
        <p:spPr>
          <a:xfrm>
            <a:off x="1037304" y="3594116"/>
            <a:ext cx="1002890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D1884D-F2FA-48CA-B99C-7C947E58CD8E}"/>
              </a:ext>
            </a:extLst>
          </p:cNvPr>
          <p:cNvSpPr/>
          <p:nvPr/>
        </p:nvSpPr>
        <p:spPr>
          <a:xfrm>
            <a:off x="1190317" y="3840561"/>
            <a:ext cx="1665953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861578-67D0-480C-8B4A-B6D34F5BBD0A}"/>
              </a:ext>
            </a:extLst>
          </p:cNvPr>
          <p:cNvSpPr/>
          <p:nvPr/>
        </p:nvSpPr>
        <p:spPr>
          <a:xfrm>
            <a:off x="1200150" y="4094571"/>
            <a:ext cx="1002276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0CC06-FE03-477F-BD43-5F02F853C42A}"/>
              </a:ext>
            </a:extLst>
          </p:cNvPr>
          <p:cNvSpPr/>
          <p:nvPr/>
        </p:nvSpPr>
        <p:spPr>
          <a:xfrm>
            <a:off x="1200149" y="4342036"/>
            <a:ext cx="1867515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37ADF-B882-4EBC-A357-EF7D2830AE89}"/>
              </a:ext>
            </a:extLst>
          </p:cNvPr>
          <p:cNvSpPr txBox="1"/>
          <p:nvPr/>
        </p:nvSpPr>
        <p:spPr>
          <a:xfrm>
            <a:off x="4286250" y="1561820"/>
            <a:ext cx="3716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</a:t>
            </a:r>
            <a:endParaRPr lang="en-CA" dirty="0">
              <a:hlinkClick r:id="rId3"/>
            </a:endParaRPr>
          </a:p>
          <a:p>
            <a:endParaRPr lang="en-CA" dirty="0">
              <a:hlinkClick r:id="rId3"/>
            </a:endParaRPr>
          </a:p>
          <a:p>
            <a:r>
              <a:rPr lang="en-CA" dirty="0">
                <a:hlinkClick r:id="rId3"/>
              </a:rPr>
              <a:t>http://chat.fhir.org</a:t>
            </a:r>
            <a:endParaRPr lang="en-CA" dirty="0"/>
          </a:p>
          <a:p>
            <a:r>
              <a:rPr lang="en-CA" dirty="0"/>
              <a:t>(</a:t>
            </a:r>
            <a:r>
              <a:rPr lang="en-CA" dirty="0">
                <a:hlinkClick r:id="rId4"/>
              </a:rPr>
              <a:t>Jira/Confluence stream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465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86B9-234A-451F-970B-147F6B2C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Timeframe for roll-out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CBFF3-2DE6-45AD-93FD-B0E859953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Testing in progress now</a:t>
            </a:r>
          </a:p>
          <a:p>
            <a:r>
              <a:rPr lang="en-US" dirty="0"/>
              <a:t>If all </a:t>
            </a:r>
            <a:r>
              <a:rPr lang="en-US"/>
              <a:t>goes well…</a:t>
            </a:r>
            <a:endParaRPr lang="en-US" dirty="0"/>
          </a:p>
          <a:p>
            <a:pPr lvl="1"/>
            <a:r>
              <a:rPr lang="en-US" dirty="0"/>
              <a:t>Trial ballot January cycle</a:t>
            </a:r>
          </a:p>
          <a:p>
            <a:pPr lvl="1"/>
            <a:r>
              <a:rPr lang="en-US" dirty="0"/>
              <a:t>Additional ballots May cycle (additional product families)</a:t>
            </a:r>
          </a:p>
          <a:p>
            <a:pPr lvl="1"/>
            <a:r>
              <a:rPr lang="en-US" dirty="0"/>
              <a:t>All ballots Sept cycle?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88E05-FADB-4B26-8AE0-8A24BC80E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9B0E-2CF7-4053-A483-555607CE2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000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E4E831-C960-4901-BE25-E9DE434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7355B-C74E-439B-937C-6F869BBDB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8EED2-AE72-4C2F-BDA6-CDC1B0031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3332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2C7F0A-9133-4E4A-93FB-471895A1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59" y="3244928"/>
            <a:ext cx="1292480" cy="1472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lmckenzie@gevityinc.com</a:t>
            </a:r>
            <a:r>
              <a:rPr lang="en-CA" dirty="0"/>
              <a:t>		</a:t>
            </a:r>
            <a:r>
              <a:rPr lang="en-CA"/>
              <a:t>	</a:t>
            </a:r>
          </a:p>
          <a:p>
            <a:endParaRPr lang="en-CA" dirty="0"/>
          </a:p>
          <a:p>
            <a:r>
              <a:rPr lang="en-CA" dirty="0"/>
              <a:t>Or, better yet, include the community and ask/discuss on chat.fhir.org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84ADD6-8920-456F-8598-EFE37BF9A7B3}"/>
              </a:ext>
            </a:extLst>
          </p:cNvPr>
          <p:cNvSpPr/>
          <p:nvPr/>
        </p:nvSpPr>
        <p:spPr>
          <a:xfrm>
            <a:off x="3982316" y="3082355"/>
            <a:ext cx="1122218" cy="12454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96A40-77E2-46CD-AD07-1F817092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18" y="2807341"/>
            <a:ext cx="1420742" cy="1553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690A7-9186-4FAD-B512-3BB0AEC6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57920">
            <a:off x="2686451" y="2524984"/>
            <a:ext cx="1472700" cy="15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C34-03DB-4156-AD39-87845B68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Previous feedback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E0B5A-8DEA-46D4-8ADD-B0B7033DF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Balloting</a:t>
            </a:r>
          </a:p>
          <a:p>
            <a:pPr lvl="0"/>
            <a:r>
              <a:rPr lang="en-CA" dirty="0"/>
              <a:t>STU feedback</a:t>
            </a:r>
          </a:p>
          <a:p>
            <a:pPr lvl="0"/>
            <a:r>
              <a:rPr lang="en-CA" dirty="0"/>
              <a:t>Change requests</a:t>
            </a:r>
          </a:p>
          <a:p>
            <a:pPr lvl="0"/>
            <a:r>
              <a:rPr lang="en-CA" dirty="0"/>
              <a:t>Raise something at a WGM / on a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CD62D-3499-4DAF-9353-7FCBFC2EFE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94839-7D6A-44D9-B149-D7F1D270F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014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5A1D-1D8C-45E5-A663-316DA335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Why change?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1ABE9-04ED-44D7-A151-34834DEEF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sz="2000" baseline="0" dirty="0"/>
              <a:t>Feedback exists in multiple locations - N</a:t>
            </a:r>
            <a:r>
              <a:rPr lang="en-CA" sz="1800" baseline="0" dirty="0"/>
              <a:t>o overall view</a:t>
            </a:r>
          </a:p>
          <a:p>
            <a:pPr lvl="0"/>
            <a:r>
              <a:rPr lang="en-CA" sz="2000" baseline="0" dirty="0"/>
              <a:t>No easy way to comment on existing feedback</a:t>
            </a:r>
          </a:p>
          <a:p>
            <a:pPr lvl="0"/>
            <a:r>
              <a:rPr lang="en-CA" sz="2000" baseline="0" dirty="0"/>
              <a:t>No easy way to monitor/track feedback items</a:t>
            </a:r>
          </a:p>
          <a:p>
            <a:pPr lvl="0"/>
            <a:r>
              <a:rPr lang="en-CA" sz="2000" baseline="0" dirty="0"/>
              <a:t>No way for management groups to monitor progress</a:t>
            </a:r>
          </a:p>
          <a:p>
            <a:pPr lvl="0"/>
            <a:r>
              <a:rPr lang="en-CA" sz="2000" baseline="0" dirty="0"/>
              <a:t>‘Authoritative’ source hard to manage</a:t>
            </a:r>
          </a:p>
          <a:p>
            <a:pPr lvl="0"/>
            <a:r>
              <a:rPr lang="en-CA" sz="2000" baseline="0" dirty="0"/>
              <a:t>Can’t filter to see feedback by artifact/section/etc.</a:t>
            </a:r>
          </a:p>
          <a:p>
            <a:pPr lvl="0"/>
            <a:r>
              <a:rPr lang="en-CA" sz="2000" baseline="0" dirty="0"/>
              <a:t>Poor ‘quality’ of data in spreadsheets</a:t>
            </a:r>
          </a:p>
          <a:p>
            <a:pPr lvl="0"/>
            <a:r>
              <a:rPr lang="en-CA" sz="2000" baseline="0" dirty="0"/>
              <a:t>Easy to ‘lose’ feedback once reconciliation done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9A5B9-B9BF-4EF7-BDDF-D7CAC8F7B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76BE3-B834-4366-B778-4CB306347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663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17D3-F204-4162-A62C-89EA52DC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of the feedback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04D8F-51B4-490A-8DBB-2A42B973B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FHIR gForge feedback</a:t>
            </a:r>
          </a:p>
          <a:p>
            <a:pPr lvl="0"/>
            <a:r>
              <a:rPr lang="en-CA" dirty="0"/>
              <a:t>FHIR Jira feedback</a:t>
            </a:r>
          </a:p>
          <a:p>
            <a:pPr lvl="0"/>
            <a:r>
              <a:rPr lang="en-CA" dirty="0"/>
              <a:t>Jira feedback &amp; balloting for all</a:t>
            </a:r>
          </a:p>
          <a:p>
            <a:pPr lvl="0"/>
            <a:r>
              <a:rPr lang="en-CA" dirty="0"/>
              <a:t>Retire ballot desktop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55BA1-F940-48AE-8B44-B7FBB9DB21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7C3AF-17B6-48CA-AB2E-D9CFBFD4A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142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6115</TotalTime>
  <Words>3225</Words>
  <Application>Microsoft Office PowerPoint</Application>
  <PresentationFormat>On-screen Show (16:9)</PresentationFormat>
  <Paragraphs>543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Jira Balloting</vt:lpstr>
      <vt:lpstr>Who am I?</vt:lpstr>
      <vt:lpstr>This presentation</vt:lpstr>
      <vt:lpstr>Objectives</vt:lpstr>
      <vt:lpstr>Outline</vt:lpstr>
      <vt:lpstr>Background</vt:lpstr>
      <vt:lpstr>Previous feedback mechanisms</vt:lpstr>
      <vt:lpstr>Why change?</vt:lpstr>
      <vt:lpstr>Evolution of the feedback process</vt:lpstr>
      <vt:lpstr>Evolution cont’d</vt:lpstr>
      <vt:lpstr>Evolution cont’d</vt:lpstr>
      <vt:lpstr>Evolution cont’d</vt:lpstr>
      <vt:lpstr>Evolution cont’d</vt:lpstr>
      <vt:lpstr>Support</vt:lpstr>
      <vt:lpstr>Jira Basics</vt:lpstr>
      <vt:lpstr>What is Jira</vt:lpstr>
      <vt:lpstr>Jira and HL7</vt:lpstr>
      <vt:lpstr>Accounts</vt:lpstr>
      <vt:lpstr>Projects</vt:lpstr>
      <vt:lpstr>Issues</vt:lpstr>
      <vt:lpstr>Issues</vt:lpstr>
      <vt:lpstr>PowerPoint Presentation</vt:lpstr>
      <vt:lpstr>Balloting Structures</vt:lpstr>
      <vt:lpstr>Jira ballot organization</vt:lpstr>
      <vt:lpstr>Ballot Definition</vt:lpstr>
      <vt:lpstr>Ballot Submission</vt:lpstr>
      <vt:lpstr>Change Proposal</vt:lpstr>
      <vt:lpstr>Technical Correction</vt:lpstr>
      <vt:lpstr>Question</vt:lpstr>
      <vt:lpstr>Comment</vt:lpstr>
      <vt:lpstr>Ballot Vote</vt:lpstr>
      <vt:lpstr>Process Overview</vt:lpstr>
      <vt:lpstr>Balloting Process</vt:lpstr>
      <vt:lpstr>Registering to vote</vt:lpstr>
      <vt:lpstr>Submit feedback</vt:lpstr>
      <vt:lpstr>PowerPoint Presentation</vt:lpstr>
      <vt:lpstr>Why vote?</vt:lpstr>
      <vt:lpstr>Voting</vt:lpstr>
      <vt:lpstr>PowerPoint Presentation</vt:lpstr>
      <vt:lpstr>PowerPoint Presentation</vt:lpstr>
      <vt:lpstr>PowerPoint Presentation</vt:lpstr>
      <vt:lpstr>PowerPoint Presentation</vt:lpstr>
      <vt:lpstr>If you don’t have comments</vt:lpstr>
      <vt:lpstr>Correlations with ‘old’ process</vt:lpstr>
      <vt:lpstr>Other considerations</vt:lpstr>
      <vt:lpstr>Managing Votes</vt:lpstr>
      <vt:lpstr>After a ballot closes</vt:lpstr>
      <vt:lpstr>Withdraw/Retract</vt:lpstr>
      <vt:lpstr>Withdraw all</vt:lpstr>
      <vt:lpstr>Locking a ballot</vt:lpstr>
      <vt:lpstr>HL7 Balloting Dashboard</vt:lpstr>
      <vt:lpstr>Advanced Balloting</vt:lpstr>
      <vt:lpstr>Bulk voting</vt:lpstr>
      <vt:lpstr>Vote “Same as”</vt:lpstr>
      <vt:lpstr>Spreadsheet voting</vt:lpstr>
      <vt:lpstr>Spreadsheet voting – process</vt:lpstr>
      <vt:lpstr>Spreadsheet voting – screen</vt:lpstr>
      <vt:lpstr>When all else fails</vt:lpstr>
      <vt:lpstr>Timeframe for roll-out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157</cp:revision>
  <dcterms:created xsi:type="dcterms:W3CDTF">2019-03-22T18:05:01Z</dcterms:created>
  <dcterms:modified xsi:type="dcterms:W3CDTF">2020-12-01T15:16:18Z</dcterms:modified>
</cp:coreProperties>
</file>